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312" r:id="rId3"/>
    <p:sldId id="260" r:id="rId4"/>
    <p:sldId id="326" r:id="rId5"/>
    <p:sldId id="262" r:id="rId6"/>
    <p:sldId id="327" r:id="rId7"/>
    <p:sldId id="325" r:id="rId8"/>
    <p:sldId id="338" r:id="rId9"/>
    <p:sldId id="330" r:id="rId10"/>
    <p:sldId id="331" r:id="rId11"/>
    <p:sldId id="264" r:id="rId12"/>
    <p:sldId id="265" r:id="rId13"/>
    <p:sldId id="287" r:id="rId14"/>
    <p:sldId id="316" r:id="rId15"/>
    <p:sldId id="321" r:id="rId16"/>
    <p:sldId id="270" r:id="rId17"/>
    <p:sldId id="339" r:id="rId18"/>
    <p:sldId id="340" r:id="rId19"/>
    <p:sldId id="341" r:id="rId20"/>
    <p:sldId id="334" r:id="rId21"/>
    <p:sldId id="315" r:id="rId22"/>
    <p:sldId id="318" r:id="rId23"/>
    <p:sldId id="284" r:id="rId24"/>
    <p:sldId id="295" r:id="rId25"/>
    <p:sldId id="335" r:id="rId26"/>
    <p:sldId id="322" r:id="rId27"/>
    <p:sldId id="323" r:id="rId28"/>
    <p:sldId id="343" r:id="rId29"/>
    <p:sldId id="336" r:id="rId30"/>
    <p:sldId id="337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2"/>
    <p:restoredTop sz="86234" autoAdjust="0"/>
  </p:normalViewPr>
  <p:slideViewPr>
    <p:cSldViewPr snapToGrid="0" snapToObjects="1">
      <p:cViewPr varScale="1">
        <p:scale>
          <a:sx n="93" d="100"/>
          <a:sy n="93" d="100"/>
        </p:scale>
        <p:origin x="102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4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B2D4E-3F2C-5C41-A25F-90355CD1912A}" type="datetimeFigureOut">
              <a:rPr lang="en-US" smtClean="0"/>
              <a:t>8/22/19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3C78CD-FA11-934F-A8BD-7DAB27FD9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56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A3EF7-70D2-6F43-B2CC-06F0F10C8C22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No shadow.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Make the name more generic.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A3EF7-70D2-6F43-B2CC-06F0F10C8C2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479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Tx/>
              <a:buNone/>
            </a:pPr>
            <a:r>
              <a:rPr lang="en-US" baseline="0" dirty="0"/>
              <a:t>Change data pipeline to Kafka.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/>
              <a:t>Loosely coupled.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/>
              <a:t>Some of them are batched. Some are real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D13603-3D56-DD41-8D3D-303B676EBFB1}" type="slidenum">
              <a:rPr lang="en-US" smtClean="0"/>
              <a:pPr/>
              <a:t>12</a:t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A3EF7-70D2-6F43-B2CC-06F0F10C8C2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5524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A3EF7-70D2-6F43-B2CC-06F0F10C8C2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696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A3EF7-70D2-6F43-B2CC-06F0F10C8C22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065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A3EF7-70D2-6F43-B2CC-06F0F10C8C22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8274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Put partitions inside</a:t>
            </a:r>
            <a:r>
              <a:rPr lang="en-US" baseline="0" dirty="0"/>
              <a:t> topic?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/>
              <a:t>Maybe useful to use another picture.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/>
              <a:t>3-tier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A3EF7-70D2-6F43-B2CC-06F0F10C8C22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3011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5" name="Google Shape;3335;g58ce6dc9d7_0_10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36" name="Google Shape;3336;g58ce6dc9d7_0_10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-"/>
            </a:pPr>
            <a:r>
              <a:rPr lang="en-US"/>
              <a:t>Banking is transforming pretty rapidly to being event driven. My favorite story of an organization that started with a pre-streaming world and progressed all the way to the central nervous system stage is Royal Bank of Canada. Just a few years ago, they started their streaming journey with the goal of freeing data from mainframes by streaming it into Kafka.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-"/>
            </a:pPr>
            <a:r>
              <a:rPr lang="en-US"/>
              <a:t>Today they have 30+ use-cases, 50+ applications, across 10+ different lines of businesses, all taping into the central Streaming Platform to power everything from a transformation from mainframe-based monolithic apps to cloud-native microservices without rewriting core systems of record, to lowering anomaly detection from weeks to real-time, and sharing data easily across business units and with business partners.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-"/>
            </a:pPr>
            <a:r>
              <a:rPr lang="en-US"/>
              <a:t>The Streaming Platform based on Kafka and Confluent are transforming RBC into a modern, event-driven bank. </a:t>
            </a:r>
            <a:br>
              <a:rPr lang="en-US" sz="1000">
                <a:latin typeface="Roboto"/>
                <a:ea typeface="Roboto"/>
                <a:cs typeface="Roboto"/>
                <a:sym typeface="Roboto"/>
              </a:rPr>
            </a:br>
            <a:endParaRPr/>
          </a:p>
        </p:txBody>
      </p:sp>
    </p:spTree>
    <p:extLst>
      <p:ext uri="{BB962C8B-B14F-4D97-AF65-F5344CB8AC3E}">
        <p14:creationId xmlns:p14="http://schemas.microsoft.com/office/powerpoint/2010/main" val="21781834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non-web</a:t>
            </a:r>
            <a:r>
              <a:rPr lang="en-US" baseline="0" dirty="0"/>
              <a:t> data 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C78CD-FA11-934F-A8BD-7DAB27FD9DF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2021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non-web</a:t>
            </a:r>
            <a:r>
              <a:rPr lang="en-US" baseline="0" dirty="0"/>
              <a:t> data 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C78CD-FA11-934F-A8BD-7DAB27FD9DF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886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  <a:p>
            <a:r>
              <a:rPr lang="en-US" dirty="0"/>
              <a:t>Remove</a:t>
            </a:r>
            <a:r>
              <a:rPr lang="en-US" baseline="0" dirty="0"/>
              <a:t> extra circles.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2A3EF7-70D2-6F43-B2CC-06F0F10C8C22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non-web</a:t>
            </a:r>
            <a:r>
              <a:rPr lang="en-US" baseline="0" dirty="0"/>
              <a:t> data 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C78CD-FA11-934F-A8BD-7DAB27FD9D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961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non-web</a:t>
            </a:r>
            <a:r>
              <a:rPr lang="en-US" baseline="0" dirty="0"/>
              <a:t> data 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C78CD-FA11-934F-A8BD-7DAB27FD9D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12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non-web</a:t>
            </a:r>
            <a:r>
              <a:rPr lang="en-US" baseline="0" dirty="0"/>
              <a:t> data 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C78CD-FA11-934F-A8BD-7DAB27FD9DF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non-web</a:t>
            </a:r>
            <a:r>
              <a:rPr lang="en-US" baseline="0" dirty="0"/>
              <a:t> data 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C78CD-FA11-934F-A8BD-7DAB27FD9DF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03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non-web</a:t>
            </a:r>
            <a:r>
              <a:rPr lang="en-US" baseline="0" dirty="0"/>
              <a:t> data 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C78CD-FA11-934F-A8BD-7DAB27FD9DF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37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non-web</a:t>
            </a:r>
            <a:r>
              <a:rPr lang="en-US" baseline="0" dirty="0"/>
              <a:t> data 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C78CD-FA11-934F-A8BD-7DAB27FD9D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026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non-web</a:t>
            </a:r>
            <a:r>
              <a:rPr lang="en-US" baseline="0" dirty="0"/>
              <a:t> data sources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3C78CD-FA11-934F-A8BD-7DAB27FD9D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882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372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914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68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body" idx="1"/>
          </p:nvPr>
        </p:nvSpPr>
        <p:spPr>
          <a:xfrm>
            <a:off x="311700" y="5649100"/>
            <a:ext cx="5998725" cy="7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34290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marL="685800" lvl="1" indent="-261938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900"/>
              <a:buChar char="•"/>
              <a:defRPr/>
            </a:lvl2pPr>
            <a:lvl3pPr marL="1028700" lvl="2" indent="-261938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900"/>
              <a:buChar char="•"/>
              <a:defRPr/>
            </a:lvl3pPr>
            <a:lvl4pPr marL="1371600" lvl="3" indent="-242888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Char char="•"/>
              <a:defRPr/>
            </a:lvl4pPr>
            <a:lvl5pPr marL="1714500" lvl="4" indent="-242888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Char char="•"/>
              <a:defRPr/>
            </a:lvl5pPr>
            <a:lvl6pPr marL="2057400" lvl="5" indent="-233363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Char char="•"/>
              <a:defRPr/>
            </a:lvl6pPr>
            <a:lvl7pPr marL="2400300" lvl="6" indent="-233363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Char char="•"/>
              <a:defRPr/>
            </a:lvl7pPr>
            <a:lvl8pPr marL="2743200" lvl="7" indent="-233363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Char char="•"/>
              <a:defRPr/>
            </a:lvl8pPr>
            <a:lvl9pPr marL="3086100" lvl="8" indent="-233363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75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30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471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620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29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8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95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080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700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719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52211-1429-5245-8F3D-1EA477FAE0D3}" type="datetimeFigureOut">
              <a:rPr lang="en-US" smtClean="0"/>
              <a:t>8/22/19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47269-DFC6-DC46-884D-5C389E303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991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Apache Kafka and the Rise of Event-Driven Microservices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Jun Rao</a:t>
            </a:r>
          </a:p>
          <a:p>
            <a:r>
              <a:rPr lang="en-US" dirty="0"/>
              <a:t>Co-founder of Confluent</a:t>
            </a:r>
          </a:p>
        </p:txBody>
      </p:sp>
    </p:spTree>
    <p:extLst>
      <p:ext uri="{BB962C8B-B14F-4D97-AF65-F5344CB8AC3E}">
        <p14:creationId xmlns:p14="http://schemas.microsoft.com/office/powerpoint/2010/main" val="367866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Mismatch #2: not suitable for non-transactional data 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E9245B4-03DB-9B44-8E6E-0B9961D57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1000X more volume</a:t>
            </a:r>
          </a:p>
          <a:p>
            <a:r>
              <a:rPr lang="en-US" dirty="0"/>
              <a:t>Different </a:t>
            </a:r>
            <a:r>
              <a:rPr lang="en-US"/>
              <a:t>transactional needs</a:t>
            </a:r>
            <a:endParaRPr lang="en-US" dirty="0"/>
          </a:p>
          <a:p>
            <a:r>
              <a:rPr lang="en-US" dirty="0"/>
              <a:t>Not always needing a relation view</a:t>
            </a:r>
          </a:p>
        </p:txBody>
      </p:sp>
    </p:spTree>
    <p:extLst>
      <p:ext uri="{BB962C8B-B14F-4D97-AF65-F5344CB8AC3E}">
        <p14:creationId xmlns:p14="http://schemas.microsoft.com/office/powerpoint/2010/main" val="364235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Danger of Point-to-point Pipelines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034" y="2182322"/>
            <a:ext cx="87757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43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Ideal Architecture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284" y="1942630"/>
            <a:ext cx="87122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783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6717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1st Attempt: Don’t Reinvent the Wheels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B6583-F1FA-1940-A70D-7C9A8D006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/>
              <a:t>Why not messaging systems?</a:t>
            </a:r>
          </a:p>
        </p:txBody>
      </p:sp>
    </p:spTree>
    <p:extLst>
      <p:ext uri="{BB962C8B-B14F-4D97-AF65-F5344CB8AC3E}">
        <p14:creationId xmlns:p14="http://schemas.microsoft.com/office/powerpoint/2010/main" val="3524310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Screen Shot 2016-09-29 at 10.38.51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22" b="11522"/>
          <a:stretch>
            <a:fillRect/>
          </a:stretch>
        </p:blipFill>
        <p:spPr>
          <a:xfrm>
            <a:off x="457200" y="695802"/>
            <a:ext cx="8229600" cy="5430362"/>
          </a:xfrm>
        </p:spPr>
      </p:pic>
    </p:spTree>
    <p:extLst>
      <p:ext uri="{BB962C8B-B14F-4D97-AF65-F5344CB8AC3E}">
        <p14:creationId xmlns:p14="http://schemas.microsoft.com/office/powerpoint/2010/main" val="2003255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1 of Kafka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High throughput pub/sub</a:t>
            </a:r>
          </a:p>
          <a:p>
            <a:pPr lvl="1"/>
            <a:r>
              <a:rPr lang="en-US" dirty="0"/>
              <a:t>Design 1: make log first class citizen</a:t>
            </a:r>
          </a:p>
          <a:p>
            <a:pPr lvl="1"/>
            <a:r>
              <a:rPr lang="en-US" dirty="0"/>
              <a:t>Design 2: distributed architecture</a:t>
            </a:r>
          </a:p>
        </p:txBody>
      </p:sp>
    </p:spTree>
    <p:extLst>
      <p:ext uri="{BB962C8B-B14F-4D97-AF65-F5344CB8AC3E}">
        <p14:creationId xmlns:p14="http://schemas.microsoft.com/office/powerpoint/2010/main" val="2656121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#1: log as first a class citizen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97B0D-BA2C-2244-86F3-025175B80EAC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D269C3A2-4845-B144-930F-770EEA40B3B2}"/>
              </a:ext>
            </a:extLst>
          </p:cNvPr>
          <p:cNvSpPr/>
          <p:nvPr/>
        </p:nvSpPr>
        <p:spPr>
          <a:xfrm>
            <a:off x="1787491" y="3757071"/>
            <a:ext cx="1228834" cy="349272"/>
          </a:xfrm>
          <a:prstGeom prst="rightArrow">
            <a:avLst>
              <a:gd name="adj1" fmla="val 69190"/>
              <a:gd name="adj2" fmla="val 50000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FDEB1485-9824-D04F-8583-F8CF8BD99FF2}"/>
              </a:ext>
            </a:extLst>
          </p:cNvPr>
          <p:cNvSpPr/>
          <p:nvPr/>
        </p:nvSpPr>
        <p:spPr>
          <a:xfrm>
            <a:off x="315884" y="2415680"/>
            <a:ext cx="1415536" cy="1981756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9C175CBB-9D6B-4942-8E3B-767798192AA1}"/>
              </a:ext>
            </a:extLst>
          </p:cNvPr>
          <p:cNvSpPr/>
          <p:nvPr/>
        </p:nvSpPr>
        <p:spPr>
          <a:xfrm rot="5400000">
            <a:off x="771199" y="3403192"/>
            <a:ext cx="562294" cy="1087180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B6E29C-CE58-1348-B352-2580D3A4C41C}"/>
              </a:ext>
            </a:extLst>
          </p:cNvPr>
          <p:cNvSpPr txBox="1"/>
          <p:nvPr/>
        </p:nvSpPr>
        <p:spPr>
          <a:xfrm>
            <a:off x="527533" y="2411455"/>
            <a:ext cx="1037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B0B35E-0A9D-2249-9619-A155DD64F6F6}"/>
              </a:ext>
            </a:extLst>
          </p:cNvPr>
          <p:cNvSpPr txBox="1"/>
          <p:nvPr/>
        </p:nvSpPr>
        <p:spPr>
          <a:xfrm>
            <a:off x="809254" y="3777505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AC922B-11EB-A343-A412-4C678C659F2F}"/>
              </a:ext>
            </a:extLst>
          </p:cNvPr>
          <p:cNvSpPr/>
          <p:nvPr/>
        </p:nvSpPr>
        <p:spPr>
          <a:xfrm>
            <a:off x="508756" y="2909888"/>
            <a:ext cx="1037335" cy="64443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ED98F9-1BB8-F240-BE9A-877486B7AAC7}"/>
              </a:ext>
            </a:extLst>
          </p:cNvPr>
          <p:cNvSpPr txBox="1"/>
          <p:nvPr/>
        </p:nvSpPr>
        <p:spPr>
          <a:xfrm>
            <a:off x="5927707" y="4678051"/>
            <a:ext cx="1393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long poll() API </a:t>
            </a:r>
          </a:p>
        </p:txBody>
      </p:sp>
      <p:pic>
        <p:nvPicPr>
          <p:cNvPr id="20" name="Content Placeholder 12" descr="log_subscription.eps">
            <a:extLst>
              <a:ext uri="{FF2B5EF4-FFF2-40B4-BE49-F238E27FC236}">
                <a16:creationId xmlns:a16="http://schemas.microsoft.com/office/drawing/2014/main" id="{F8B50D30-D6D6-0349-A83A-120E47924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3" b="9203"/>
          <a:stretch>
            <a:fillRect/>
          </a:stretch>
        </p:blipFill>
        <p:spPr>
          <a:xfrm>
            <a:off x="1916682" y="16002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4150216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#1: log as first a class citizen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97B0D-BA2C-2244-86F3-025175B80EAC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D269C3A2-4845-B144-930F-770EEA40B3B2}"/>
              </a:ext>
            </a:extLst>
          </p:cNvPr>
          <p:cNvSpPr/>
          <p:nvPr/>
        </p:nvSpPr>
        <p:spPr>
          <a:xfrm>
            <a:off x="1787491" y="3757071"/>
            <a:ext cx="1228834" cy="349272"/>
          </a:xfrm>
          <a:prstGeom prst="rightArrow">
            <a:avLst>
              <a:gd name="adj1" fmla="val 69190"/>
              <a:gd name="adj2" fmla="val 50000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FDEB1485-9824-D04F-8583-F8CF8BD99FF2}"/>
              </a:ext>
            </a:extLst>
          </p:cNvPr>
          <p:cNvSpPr/>
          <p:nvPr/>
        </p:nvSpPr>
        <p:spPr>
          <a:xfrm>
            <a:off x="315884" y="2415680"/>
            <a:ext cx="1415536" cy="1981756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9C175CBB-9D6B-4942-8E3B-767798192AA1}"/>
              </a:ext>
            </a:extLst>
          </p:cNvPr>
          <p:cNvSpPr/>
          <p:nvPr/>
        </p:nvSpPr>
        <p:spPr>
          <a:xfrm rot="5400000">
            <a:off x="771199" y="3403192"/>
            <a:ext cx="562294" cy="1087180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B6E29C-CE58-1348-B352-2580D3A4C41C}"/>
              </a:ext>
            </a:extLst>
          </p:cNvPr>
          <p:cNvSpPr txBox="1"/>
          <p:nvPr/>
        </p:nvSpPr>
        <p:spPr>
          <a:xfrm>
            <a:off x="527533" y="2411455"/>
            <a:ext cx="1037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B0B35E-0A9D-2249-9619-A155DD64F6F6}"/>
              </a:ext>
            </a:extLst>
          </p:cNvPr>
          <p:cNvSpPr txBox="1"/>
          <p:nvPr/>
        </p:nvSpPr>
        <p:spPr>
          <a:xfrm>
            <a:off x="809254" y="3777505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AC922B-11EB-A343-A412-4C678C659F2F}"/>
              </a:ext>
            </a:extLst>
          </p:cNvPr>
          <p:cNvSpPr/>
          <p:nvPr/>
        </p:nvSpPr>
        <p:spPr>
          <a:xfrm>
            <a:off x="508756" y="2909888"/>
            <a:ext cx="1037335" cy="64443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ED98F9-1BB8-F240-BE9A-877486B7AAC7}"/>
              </a:ext>
            </a:extLst>
          </p:cNvPr>
          <p:cNvSpPr txBox="1"/>
          <p:nvPr/>
        </p:nvSpPr>
        <p:spPr>
          <a:xfrm>
            <a:off x="5927707" y="4678051"/>
            <a:ext cx="1393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long poll() API </a:t>
            </a:r>
          </a:p>
        </p:txBody>
      </p:sp>
      <p:pic>
        <p:nvPicPr>
          <p:cNvPr id="20" name="Content Placeholder 12" descr="log_subscription.eps">
            <a:extLst>
              <a:ext uri="{FF2B5EF4-FFF2-40B4-BE49-F238E27FC236}">
                <a16:creationId xmlns:a16="http://schemas.microsoft.com/office/drawing/2014/main" id="{F8B50D30-D6D6-0349-A83A-120E47924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3" b="9203"/>
          <a:stretch>
            <a:fillRect/>
          </a:stretch>
        </p:blipFill>
        <p:spPr>
          <a:xfrm>
            <a:off x="1916682" y="1600200"/>
            <a:ext cx="8229600" cy="452596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D6A928-9EC3-5C4F-8866-68EC0BDC7BCA}"/>
              </a:ext>
            </a:extLst>
          </p:cNvPr>
          <p:cNvSpPr txBox="1"/>
          <p:nvPr/>
        </p:nvSpPr>
        <p:spPr>
          <a:xfrm>
            <a:off x="3315585" y="1856783"/>
            <a:ext cx="3650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Easy to optimize for throughput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162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#1: log as first a class citizen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97B0D-BA2C-2244-86F3-025175B80EAC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D269C3A2-4845-B144-930F-770EEA40B3B2}"/>
              </a:ext>
            </a:extLst>
          </p:cNvPr>
          <p:cNvSpPr/>
          <p:nvPr/>
        </p:nvSpPr>
        <p:spPr>
          <a:xfrm>
            <a:off x="1787491" y="3757071"/>
            <a:ext cx="1228834" cy="349272"/>
          </a:xfrm>
          <a:prstGeom prst="rightArrow">
            <a:avLst>
              <a:gd name="adj1" fmla="val 69190"/>
              <a:gd name="adj2" fmla="val 50000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FDEB1485-9824-D04F-8583-F8CF8BD99FF2}"/>
              </a:ext>
            </a:extLst>
          </p:cNvPr>
          <p:cNvSpPr/>
          <p:nvPr/>
        </p:nvSpPr>
        <p:spPr>
          <a:xfrm>
            <a:off x="315884" y="2415680"/>
            <a:ext cx="1415536" cy="1981756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9C175CBB-9D6B-4942-8E3B-767798192AA1}"/>
              </a:ext>
            </a:extLst>
          </p:cNvPr>
          <p:cNvSpPr/>
          <p:nvPr/>
        </p:nvSpPr>
        <p:spPr>
          <a:xfrm rot="5400000">
            <a:off x="771199" y="3403192"/>
            <a:ext cx="562294" cy="1087180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B6E29C-CE58-1348-B352-2580D3A4C41C}"/>
              </a:ext>
            </a:extLst>
          </p:cNvPr>
          <p:cNvSpPr txBox="1"/>
          <p:nvPr/>
        </p:nvSpPr>
        <p:spPr>
          <a:xfrm>
            <a:off x="527533" y="2411455"/>
            <a:ext cx="1037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B0B35E-0A9D-2249-9619-A155DD64F6F6}"/>
              </a:ext>
            </a:extLst>
          </p:cNvPr>
          <p:cNvSpPr txBox="1"/>
          <p:nvPr/>
        </p:nvSpPr>
        <p:spPr>
          <a:xfrm>
            <a:off x="809254" y="3777505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AC922B-11EB-A343-A412-4C678C659F2F}"/>
              </a:ext>
            </a:extLst>
          </p:cNvPr>
          <p:cNvSpPr/>
          <p:nvPr/>
        </p:nvSpPr>
        <p:spPr>
          <a:xfrm>
            <a:off x="508756" y="2909888"/>
            <a:ext cx="1037335" cy="64443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ED98F9-1BB8-F240-BE9A-877486B7AAC7}"/>
              </a:ext>
            </a:extLst>
          </p:cNvPr>
          <p:cNvSpPr txBox="1"/>
          <p:nvPr/>
        </p:nvSpPr>
        <p:spPr>
          <a:xfrm>
            <a:off x="5927707" y="4678051"/>
            <a:ext cx="1393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long poll() API </a:t>
            </a:r>
          </a:p>
        </p:txBody>
      </p:sp>
      <p:pic>
        <p:nvPicPr>
          <p:cNvPr id="20" name="Content Placeholder 12" descr="log_subscription.eps">
            <a:extLst>
              <a:ext uri="{FF2B5EF4-FFF2-40B4-BE49-F238E27FC236}">
                <a16:creationId xmlns:a16="http://schemas.microsoft.com/office/drawing/2014/main" id="{F8B50D30-D6D6-0349-A83A-120E47924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3" b="9203"/>
          <a:stretch>
            <a:fillRect/>
          </a:stretch>
        </p:blipFill>
        <p:spPr>
          <a:xfrm>
            <a:off x="1916682" y="1600200"/>
            <a:ext cx="8229600" cy="452596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D6A928-9EC3-5C4F-8866-68EC0BDC7BCA}"/>
              </a:ext>
            </a:extLst>
          </p:cNvPr>
          <p:cNvSpPr txBox="1"/>
          <p:nvPr/>
        </p:nvSpPr>
        <p:spPr>
          <a:xfrm>
            <a:off x="3016325" y="1856783"/>
            <a:ext cx="3950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Persistency for lagging/rewinding consumption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617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#1: log as first a class citizen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97B0D-BA2C-2244-86F3-025175B80EAC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D269C3A2-4845-B144-930F-770EEA40B3B2}"/>
              </a:ext>
            </a:extLst>
          </p:cNvPr>
          <p:cNvSpPr/>
          <p:nvPr/>
        </p:nvSpPr>
        <p:spPr>
          <a:xfrm>
            <a:off x="1787491" y="3757071"/>
            <a:ext cx="1228834" cy="349272"/>
          </a:xfrm>
          <a:prstGeom prst="rightArrow">
            <a:avLst>
              <a:gd name="adj1" fmla="val 69190"/>
              <a:gd name="adj2" fmla="val 50000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FDEB1485-9824-D04F-8583-F8CF8BD99FF2}"/>
              </a:ext>
            </a:extLst>
          </p:cNvPr>
          <p:cNvSpPr/>
          <p:nvPr/>
        </p:nvSpPr>
        <p:spPr>
          <a:xfrm>
            <a:off x="315884" y="2415680"/>
            <a:ext cx="1415536" cy="1981756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9C175CBB-9D6B-4942-8E3B-767798192AA1}"/>
              </a:ext>
            </a:extLst>
          </p:cNvPr>
          <p:cNvSpPr/>
          <p:nvPr/>
        </p:nvSpPr>
        <p:spPr>
          <a:xfrm rot="5400000">
            <a:off x="771199" y="3403192"/>
            <a:ext cx="562294" cy="1087180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B6E29C-CE58-1348-B352-2580D3A4C41C}"/>
              </a:ext>
            </a:extLst>
          </p:cNvPr>
          <p:cNvSpPr txBox="1"/>
          <p:nvPr/>
        </p:nvSpPr>
        <p:spPr>
          <a:xfrm>
            <a:off x="527533" y="2411455"/>
            <a:ext cx="1037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B0B35E-0A9D-2249-9619-A155DD64F6F6}"/>
              </a:ext>
            </a:extLst>
          </p:cNvPr>
          <p:cNvSpPr txBox="1"/>
          <p:nvPr/>
        </p:nvSpPr>
        <p:spPr>
          <a:xfrm>
            <a:off x="809254" y="3777505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AC922B-11EB-A343-A412-4C678C659F2F}"/>
              </a:ext>
            </a:extLst>
          </p:cNvPr>
          <p:cNvSpPr/>
          <p:nvPr/>
        </p:nvSpPr>
        <p:spPr>
          <a:xfrm>
            <a:off x="508756" y="2909888"/>
            <a:ext cx="1037335" cy="64443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ED98F9-1BB8-F240-BE9A-877486B7AAC7}"/>
              </a:ext>
            </a:extLst>
          </p:cNvPr>
          <p:cNvSpPr txBox="1"/>
          <p:nvPr/>
        </p:nvSpPr>
        <p:spPr>
          <a:xfrm>
            <a:off x="5927707" y="4678051"/>
            <a:ext cx="13933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long poll() API </a:t>
            </a:r>
          </a:p>
        </p:txBody>
      </p:sp>
      <p:pic>
        <p:nvPicPr>
          <p:cNvPr id="20" name="Content Placeholder 12" descr="log_subscription.eps">
            <a:extLst>
              <a:ext uri="{FF2B5EF4-FFF2-40B4-BE49-F238E27FC236}">
                <a16:creationId xmlns:a16="http://schemas.microsoft.com/office/drawing/2014/main" id="{F8B50D30-D6D6-0349-A83A-120E47924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3" b="9203"/>
          <a:stretch>
            <a:fillRect/>
          </a:stretch>
        </p:blipFill>
        <p:spPr>
          <a:xfrm>
            <a:off x="1916682" y="1600200"/>
            <a:ext cx="8229600" cy="452596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D6A928-9EC3-5C4F-8866-68EC0BDC7BCA}"/>
              </a:ext>
            </a:extLst>
          </p:cNvPr>
          <p:cNvSpPr txBox="1"/>
          <p:nvPr/>
        </p:nvSpPr>
        <p:spPr>
          <a:xfrm>
            <a:off x="3016325" y="1856783"/>
            <a:ext cx="3950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Ordered delivery to reduce consumer bookkeeping overhead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62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90" y="1051177"/>
            <a:ext cx="8030876" cy="4701410"/>
          </a:xfrm>
          <a:prstGeom prst="rect">
            <a:avLst/>
          </a:prstGeom>
        </p:spPr>
      </p:pic>
      <p:sp>
        <p:nvSpPr>
          <p:cNvPr id="5" name="Title 3"/>
          <p:cNvSpPr txBox="1">
            <a:spLocks/>
          </p:cNvSpPr>
          <p:nvPr/>
        </p:nvSpPr>
        <p:spPr>
          <a:xfrm>
            <a:off x="365125" y="203085"/>
            <a:ext cx="8302948" cy="1005840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000" kern="120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pPr algn="l"/>
            <a:r>
              <a:rPr lang="en-US" sz="2600" dirty="0"/>
              <a:t>LinkedIn at 2010 : World’s Largest Professional Network</a:t>
            </a:r>
          </a:p>
        </p:txBody>
      </p:sp>
      <p:grpSp>
        <p:nvGrpSpPr>
          <p:cNvPr id="2" name="Group 6"/>
          <p:cNvGrpSpPr/>
          <p:nvPr/>
        </p:nvGrpSpPr>
        <p:grpSpPr>
          <a:xfrm>
            <a:off x="1" y="4741335"/>
            <a:ext cx="9154668" cy="1642533"/>
            <a:chOff x="292101" y="3556001"/>
            <a:chExt cx="8862567" cy="1231900"/>
          </a:xfrm>
        </p:grpSpPr>
        <p:sp>
          <p:nvSpPr>
            <p:cNvPr id="8" name="Rectangle 7"/>
            <p:cNvSpPr/>
            <p:nvPr/>
          </p:nvSpPr>
          <p:spPr>
            <a:xfrm>
              <a:off x="292101" y="3556001"/>
              <a:ext cx="8862567" cy="123190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alpha val="30000"/>
                  </a:schemeClr>
                </a:gs>
                <a:gs pos="100000">
                  <a:schemeClr val="tx1">
                    <a:alpha val="30000"/>
                  </a:schemeClr>
                </a:gs>
                <a:gs pos="25000">
                  <a:schemeClr val="tx1">
                    <a:alpha val="90000"/>
                  </a:schemeClr>
                </a:gs>
                <a:gs pos="79000">
                  <a:schemeClr val="tx1">
                    <a:alpha val="90000"/>
                  </a:schemeClr>
                </a:gs>
              </a:gsLst>
              <a:lin ang="0" scaled="1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4"/>
                </a:solidFill>
              </a:endParaRPr>
            </a:p>
            <a:p>
              <a:pPr algn="ctr"/>
              <a:endParaRPr lang="en-US" dirty="0">
                <a:solidFill>
                  <a:schemeClr val="accent4"/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5400000">
              <a:off x="2338067" y="4207239"/>
              <a:ext cx="838200" cy="1588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509082" y="5772572"/>
            <a:ext cx="1843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IE" sz="1400" dirty="0">
                <a:solidFill>
                  <a:schemeClr val="bg1"/>
                </a:solidFill>
              </a:rPr>
              <a:t>Members Worldwide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745797" y="5144067"/>
            <a:ext cx="162255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00" dirty="0">
                <a:solidFill>
                  <a:srgbClr val="FFFFFF"/>
                </a:solidFill>
              </a:rPr>
              <a:t>2 new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564156" y="5759872"/>
            <a:ext cx="2052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42900" algn="ctr">
              <a:spcBef>
                <a:spcPct val="20000"/>
              </a:spcBef>
              <a:buClr>
                <a:schemeClr val="accent1"/>
              </a:buClr>
              <a:defRPr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</a:rPr>
              <a:t>Members Per Second</a:t>
            </a:r>
            <a:endParaRPr lang="en-US" sz="1400" dirty="0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858789" y="5144067"/>
            <a:ext cx="184698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FFFFFF"/>
                </a:solidFill>
              </a:rPr>
              <a:t>100M+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778658" y="5759872"/>
            <a:ext cx="232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IE" sz="1400" dirty="0">
                <a:solidFill>
                  <a:schemeClr val="bg1"/>
                </a:solidFill>
              </a:rPr>
              <a:t>Monthly Unique Visitors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91675" y="5156767"/>
            <a:ext cx="184651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00" dirty="0">
                <a:solidFill>
                  <a:srgbClr val="FFFFFF"/>
                </a:solidFill>
              </a:rPr>
              <a:t>200M+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114273" y="5131367"/>
            <a:ext cx="124745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FFFFFF"/>
                </a:solidFill>
              </a:rPr>
              <a:t>2M+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907142" y="5772572"/>
            <a:ext cx="23202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IE" sz="1400" dirty="0">
                <a:solidFill>
                  <a:schemeClr val="bg1"/>
                </a:solidFill>
              </a:rPr>
              <a:t>   Company Pages</a:t>
            </a:r>
          </a:p>
        </p:txBody>
      </p:sp>
      <p:cxnSp>
        <p:nvCxnSpPr>
          <p:cNvPr id="31" name="Straight Connector 30"/>
          <p:cNvCxnSpPr/>
          <p:nvPr/>
        </p:nvCxnSpPr>
        <p:spPr>
          <a:xfrm rot="5400000">
            <a:off x="4064281" y="5653106"/>
            <a:ext cx="1117600" cy="164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rot="5400000">
            <a:off x="6386713" y="5628082"/>
            <a:ext cx="1117600" cy="1640"/>
          </a:xfrm>
          <a:prstGeom prst="line">
            <a:avLst/>
          </a:prstGeom>
          <a:ln w="127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82385" y="1050876"/>
            <a:ext cx="7765576" cy="914400"/>
          </a:xfrm>
          <a:prstGeom prst="rect">
            <a:avLst/>
          </a:prstGeom>
        </p:spPr>
        <p:txBody>
          <a:bodyPr vert="horz" wrap="none" lIns="0" tIns="45720" rIns="91440" bIns="45720" rtlCol="0">
            <a:noAutofit/>
          </a:bodyPr>
          <a:lstStyle/>
          <a:p>
            <a:pPr marL="342900" indent="-342900">
              <a:spcBef>
                <a:spcPct val="20000"/>
              </a:spcBef>
              <a:buClr>
                <a:schemeClr val="accent1"/>
              </a:buClr>
            </a:pPr>
            <a:r>
              <a:rPr lang="en-US" sz="2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Connecting Talent </a:t>
            </a:r>
            <a:r>
              <a:rPr lang="en-US" sz="2200" dirty="0">
                <a:solidFill>
                  <a:schemeClr val="accent1"/>
                </a:solidFill>
                <a:sym typeface="Wingdings" pitchFamily="2" charset="2"/>
              </a:rPr>
              <a:t></a:t>
            </a:r>
            <a:r>
              <a:rPr lang="en-US" sz="2200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 Opportunity. At scale…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92295" y="6457614"/>
            <a:ext cx="2133600" cy="365125"/>
          </a:xfrm>
        </p:spPr>
        <p:txBody>
          <a:bodyPr/>
          <a:lstStyle/>
          <a:p>
            <a:fld id="{75897B0D-BA2C-2244-86F3-025175B80EA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3972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DE0E2506-349B-744A-9DFC-08D0C6ADB8CE}"/>
              </a:ext>
            </a:extLst>
          </p:cNvPr>
          <p:cNvSpPr/>
          <p:nvPr/>
        </p:nvSpPr>
        <p:spPr>
          <a:xfrm>
            <a:off x="1443669" y="1775803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Design #2: distributed architecture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97B0D-BA2C-2244-86F3-025175B80EAC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D379AB-D824-794E-A110-2F1213A276E4}"/>
              </a:ext>
            </a:extLst>
          </p:cNvPr>
          <p:cNvSpPr txBox="1"/>
          <p:nvPr/>
        </p:nvSpPr>
        <p:spPr>
          <a:xfrm>
            <a:off x="1828493" y="3297352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topicA-0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5B559E-0EF4-0441-92D2-D167727016FE}"/>
              </a:ext>
            </a:extLst>
          </p:cNvPr>
          <p:cNvSpPr/>
          <p:nvPr/>
        </p:nvSpPr>
        <p:spPr>
          <a:xfrm>
            <a:off x="1667691" y="2983014"/>
            <a:ext cx="1211979" cy="15975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117355C9-0D70-4E4D-9666-71DF27DDE38D}"/>
              </a:ext>
            </a:extLst>
          </p:cNvPr>
          <p:cNvSpPr/>
          <p:nvPr/>
        </p:nvSpPr>
        <p:spPr>
          <a:xfrm rot="5400000">
            <a:off x="2113429" y="3043325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D79705-39ED-304B-BB06-1C22AD7EEFA2}"/>
              </a:ext>
            </a:extLst>
          </p:cNvPr>
          <p:cNvSpPr txBox="1"/>
          <p:nvPr/>
        </p:nvSpPr>
        <p:spPr>
          <a:xfrm>
            <a:off x="1828494" y="3718099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topicB-0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F032B294-D9FC-3041-82E8-2A883BC59A95}"/>
              </a:ext>
            </a:extLst>
          </p:cNvPr>
          <p:cNvSpPr/>
          <p:nvPr/>
        </p:nvSpPr>
        <p:spPr>
          <a:xfrm rot="5400000">
            <a:off x="2113430" y="3464072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FA2F28-A775-254C-853D-0F2937A77724}"/>
              </a:ext>
            </a:extLst>
          </p:cNvPr>
          <p:cNvSpPr txBox="1"/>
          <p:nvPr/>
        </p:nvSpPr>
        <p:spPr>
          <a:xfrm>
            <a:off x="1846553" y="4130161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topicC-0</a:t>
            </a:r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6CD7C1B1-8109-0343-B771-56917BAAA5E8}"/>
              </a:ext>
            </a:extLst>
          </p:cNvPr>
          <p:cNvSpPr/>
          <p:nvPr/>
        </p:nvSpPr>
        <p:spPr>
          <a:xfrm rot="5400000">
            <a:off x="2131489" y="3876134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2025D4-F064-B64D-8D26-78F7AECC3A29}"/>
              </a:ext>
            </a:extLst>
          </p:cNvPr>
          <p:cNvSpPr txBox="1"/>
          <p:nvPr/>
        </p:nvSpPr>
        <p:spPr>
          <a:xfrm>
            <a:off x="1667691" y="2983014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broker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D93D1E-CA5E-6445-8D14-514FD2AEC749}"/>
              </a:ext>
            </a:extLst>
          </p:cNvPr>
          <p:cNvSpPr txBox="1"/>
          <p:nvPr/>
        </p:nvSpPr>
        <p:spPr>
          <a:xfrm>
            <a:off x="3406232" y="3310027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topicA-1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20A2DAA-B403-514A-998B-245048B55390}"/>
              </a:ext>
            </a:extLst>
          </p:cNvPr>
          <p:cNvSpPr/>
          <p:nvPr/>
        </p:nvSpPr>
        <p:spPr>
          <a:xfrm>
            <a:off x="3245430" y="2995689"/>
            <a:ext cx="1211979" cy="15975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0" name="Can 19">
            <a:extLst>
              <a:ext uri="{FF2B5EF4-FFF2-40B4-BE49-F238E27FC236}">
                <a16:creationId xmlns:a16="http://schemas.microsoft.com/office/drawing/2014/main" id="{2FD2DB99-C406-4E4F-BB41-038857362D5C}"/>
              </a:ext>
            </a:extLst>
          </p:cNvPr>
          <p:cNvSpPr/>
          <p:nvPr/>
        </p:nvSpPr>
        <p:spPr>
          <a:xfrm rot="5400000">
            <a:off x="3691168" y="3056000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4A43B8-D50A-8A48-83E6-6A95771DD4F7}"/>
              </a:ext>
            </a:extLst>
          </p:cNvPr>
          <p:cNvSpPr txBox="1"/>
          <p:nvPr/>
        </p:nvSpPr>
        <p:spPr>
          <a:xfrm>
            <a:off x="3406233" y="3730774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topicB-1</a:t>
            </a:r>
          </a:p>
        </p:txBody>
      </p:sp>
      <p:sp>
        <p:nvSpPr>
          <p:cNvPr id="22" name="Can 21">
            <a:extLst>
              <a:ext uri="{FF2B5EF4-FFF2-40B4-BE49-F238E27FC236}">
                <a16:creationId xmlns:a16="http://schemas.microsoft.com/office/drawing/2014/main" id="{542E9A70-18DF-9842-B394-4BEB81C7793A}"/>
              </a:ext>
            </a:extLst>
          </p:cNvPr>
          <p:cNvSpPr/>
          <p:nvPr/>
        </p:nvSpPr>
        <p:spPr>
          <a:xfrm rot="5400000">
            <a:off x="3691169" y="3476747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6EFB84-E61D-8446-9C76-BF86D9ED1A63}"/>
              </a:ext>
            </a:extLst>
          </p:cNvPr>
          <p:cNvSpPr txBox="1"/>
          <p:nvPr/>
        </p:nvSpPr>
        <p:spPr>
          <a:xfrm>
            <a:off x="3424292" y="4142836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topicC-1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D878ED69-CD80-EE46-B446-6B0DC79E7672}"/>
              </a:ext>
            </a:extLst>
          </p:cNvPr>
          <p:cNvSpPr/>
          <p:nvPr/>
        </p:nvSpPr>
        <p:spPr>
          <a:xfrm rot="5400000">
            <a:off x="3709228" y="3888809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772F782-A54D-474C-9C3C-A71A5447D7D9}"/>
              </a:ext>
            </a:extLst>
          </p:cNvPr>
          <p:cNvSpPr txBox="1"/>
          <p:nvPr/>
        </p:nvSpPr>
        <p:spPr>
          <a:xfrm>
            <a:off x="3245430" y="2995689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broker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2AD8536-09EB-1742-A3D4-89FECCB8E49D}"/>
              </a:ext>
            </a:extLst>
          </p:cNvPr>
          <p:cNvSpPr txBox="1"/>
          <p:nvPr/>
        </p:nvSpPr>
        <p:spPr>
          <a:xfrm>
            <a:off x="4955098" y="3315904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topicA-2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91002F-4602-3047-8A9F-939917D6822B}"/>
              </a:ext>
            </a:extLst>
          </p:cNvPr>
          <p:cNvSpPr/>
          <p:nvPr/>
        </p:nvSpPr>
        <p:spPr>
          <a:xfrm>
            <a:off x="4794296" y="3001566"/>
            <a:ext cx="1211979" cy="15975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8" name="Can 27">
            <a:extLst>
              <a:ext uri="{FF2B5EF4-FFF2-40B4-BE49-F238E27FC236}">
                <a16:creationId xmlns:a16="http://schemas.microsoft.com/office/drawing/2014/main" id="{E4805B54-16CA-2841-89F8-EC65A2514E3A}"/>
              </a:ext>
            </a:extLst>
          </p:cNvPr>
          <p:cNvSpPr/>
          <p:nvPr/>
        </p:nvSpPr>
        <p:spPr>
          <a:xfrm rot="5400000">
            <a:off x="5240034" y="3061877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6674AF-A9CE-7E4E-9EAB-CF4A4A55B9EA}"/>
              </a:ext>
            </a:extLst>
          </p:cNvPr>
          <p:cNvSpPr txBox="1"/>
          <p:nvPr/>
        </p:nvSpPr>
        <p:spPr>
          <a:xfrm>
            <a:off x="4955099" y="3736651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topicB-2</a:t>
            </a:r>
          </a:p>
        </p:txBody>
      </p:sp>
      <p:sp>
        <p:nvSpPr>
          <p:cNvPr id="30" name="Can 29">
            <a:extLst>
              <a:ext uri="{FF2B5EF4-FFF2-40B4-BE49-F238E27FC236}">
                <a16:creationId xmlns:a16="http://schemas.microsoft.com/office/drawing/2014/main" id="{4ED71AA8-2CFB-2243-9BE8-76548888C9CF}"/>
              </a:ext>
            </a:extLst>
          </p:cNvPr>
          <p:cNvSpPr/>
          <p:nvPr/>
        </p:nvSpPr>
        <p:spPr>
          <a:xfrm rot="5400000">
            <a:off x="5240035" y="3482624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B11B216-8AB7-F84F-B2E5-675ADDE70039}"/>
              </a:ext>
            </a:extLst>
          </p:cNvPr>
          <p:cNvSpPr txBox="1"/>
          <p:nvPr/>
        </p:nvSpPr>
        <p:spPr>
          <a:xfrm>
            <a:off x="4973158" y="4148713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topicC-2</a:t>
            </a:r>
          </a:p>
        </p:txBody>
      </p:sp>
      <p:sp>
        <p:nvSpPr>
          <p:cNvPr id="32" name="Can 31">
            <a:extLst>
              <a:ext uri="{FF2B5EF4-FFF2-40B4-BE49-F238E27FC236}">
                <a16:creationId xmlns:a16="http://schemas.microsoft.com/office/drawing/2014/main" id="{8709C31B-51CB-F840-8F36-6B26D2D845C9}"/>
              </a:ext>
            </a:extLst>
          </p:cNvPr>
          <p:cNvSpPr/>
          <p:nvPr/>
        </p:nvSpPr>
        <p:spPr>
          <a:xfrm rot="5400000">
            <a:off x="5258094" y="3894686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A36F8AA-7B0A-B24E-9EF4-DE57B08F91EF}"/>
              </a:ext>
            </a:extLst>
          </p:cNvPr>
          <p:cNvSpPr txBox="1"/>
          <p:nvPr/>
        </p:nvSpPr>
        <p:spPr>
          <a:xfrm>
            <a:off x="4794296" y="3001566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broker 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932E6BC-703F-FF40-8520-221CB0A0FCC0}"/>
              </a:ext>
            </a:extLst>
          </p:cNvPr>
          <p:cNvSpPr txBox="1"/>
          <p:nvPr/>
        </p:nvSpPr>
        <p:spPr>
          <a:xfrm>
            <a:off x="6476716" y="3330341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topicA-3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7602B75-73C3-F74A-A4B2-B6ED1354C574}"/>
              </a:ext>
            </a:extLst>
          </p:cNvPr>
          <p:cNvSpPr/>
          <p:nvPr/>
        </p:nvSpPr>
        <p:spPr>
          <a:xfrm>
            <a:off x="6315914" y="3016003"/>
            <a:ext cx="1211979" cy="159756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6" name="Can 35">
            <a:extLst>
              <a:ext uri="{FF2B5EF4-FFF2-40B4-BE49-F238E27FC236}">
                <a16:creationId xmlns:a16="http://schemas.microsoft.com/office/drawing/2014/main" id="{3F16C04E-5F8E-734C-982D-DB86E736A665}"/>
              </a:ext>
            </a:extLst>
          </p:cNvPr>
          <p:cNvSpPr/>
          <p:nvPr/>
        </p:nvSpPr>
        <p:spPr>
          <a:xfrm rot="5400000">
            <a:off x="6761652" y="3076314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8EC98EA-8440-0346-A5A1-35580D2A560F}"/>
              </a:ext>
            </a:extLst>
          </p:cNvPr>
          <p:cNvSpPr txBox="1"/>
          <p:nvPr/>
        </p:nvSpPr>
        <p:spPr>
          <a:xfrm>
            <a:off x="6476717" y="3751088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topicB-3</a:t>
            </a:r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577C0BFB-8434-5449-AEEA-F002CCE93C9F}"/>
              </a:ext>
            </a:extLst>
          </p:cNvPr>
          <p:cNvSpPr/>
          <p:nvPr/>
        </p:nvSpPr>
        <p:spPr>
          <a:xfrm rot="5400000">
            <a:off x="6761653" y="3497061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700DD5-A252-344C-8C54-6088AAAB8A68}"/>
              </a:ext>
            </a:extLst>
          </p:cNvPr>
          <p:cNvSpPr txBox="1"/>
          <p:nvPr/>
        </p:nvSpPr>
        <p:spPr>
          <a:xfrm>
            <a:off x="6494776" y="4163150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topicC-3</a:t>
            </a:r>
          </a:p>
        </p:txBody>
      </p:sp>
      <p:sp>
        <p:nvSpPr>
          <p:cNvPr id="40" name="Can 39">
            <a:extLst>
              <a:ext uri="{FF2B5EF4-FFF2-40B4-BE49-F238E27FC236}">
                <a16:creationId xmlns:a16="http://schemas.microsoft.com/office/drawing/2014/main" id="{0AED7726-0C2B-1E4A-BE4A-32A0DCA694FA}"/>
              </a:ext>
            </a:extLst>
          </p:cNvPr>
          <p:cNvSpPr/>
          <p:nvPr/>
        </p:nvSpPr>
        <p:spPr>
          <a:xfrm rot="5400000">
            <a:off x="6779712" y="3909123"/>
            <a:ext cx="338553" cy="875175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510C9E1-76A6-C544-ABA9-43CCDD985BFE}"/>
              </a:ext>
            </a:extLst>
          </p:cNvPr>
          <p:cNvSpPr txBox="1"/>
          <p:nvPr/>
        </p:nvSpPr>
        <p:spPr>
          <a:xfrm>
            <a:off x="6315914" y="3016003"/>
            <a:ext cx="884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broker 4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11DE7C4-7B5B-9A48-98ED-E14F68005C7E}"/>
              </a:ext>
            </a:extLst>
          </p:cNvPr>
          <p:cNvSpPr/>
          <p:nvPr/>
        </p:nvSpPr>
        <p:spPr>
          <a:xfrm>
            <a:off x="1358052" y="2662387"/>
            <a:ext cx="6439286" cy="2076684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4411DA7-4999-6143-BE9A-DC7CBC6922A9}"/>
              </a:ext>
            </a:extLst>
          </p:cNvPr>
          <p:cNvSpPr txBox="1"/>
          <p:nvPr/>
        </p:nvSpPr>
        <p:spPr>
          <a:xfrm>
            <a:off x="3928987" y="2601265"/>
            <a:ext cx="12830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Kafka cluster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BAC8307-18CC-384D-AFAC-BC02C29AF937}"/>
              </a:ext>
            </a:extLst>
          </p:cNvPr>
          <p:cNvSpPr/>
          <p:nvPr/>
        </p:nvSpPr>
        <p:spPr>
          <a:xfrm>
            <a:off x="1391024" y="1714845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748D954-D0F2-894A-A624-8F4EFB737259}"/>
              </a:ext>
            </a:extLst>
          </p:cNvPr>
          <p:cNvSpPr/>
          <p:nvPr/>
        </p:nvSpPr>
        <p:spPr>
          <a:xfrm>
            <a:off x="1330066" y="1639185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producer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13658B4-8277-AC46-934C-115AD4463592}"/>
              </a:ext>
            </a:extLst>
          </p:cNvPr>
          <p:cNvSpPr/>
          <p:nvPr/>
        </p:nvSpPr>
        <p:spPr>
          <a:xfrm>
            <a:off x="4090558" y="1773016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33AA201-A3A9-3E42-A024-C36B208BB062}"/>
              </a:ext>
            </a:extLst>
          </p:cNvPr>
          <p:cNvSpPr/>
          <p:nvPr/>
        </p:nvSpPr>
        <p:spPr>
          <a:xfrm>
            <a:off x="4037913" y="1712058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B762250-88E7-9642-83B5-61655BD39B1E}"/>
              </a:ext>
            </a:extLst>
          </p:cNvPr>
          <p:cNvSpPr/>
          <p:nvPr/>
        </p:nvSpPr>
        <p:spPr>
          <a:xfrm>
            <a:off x="3976955" y="1636398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producer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1047DC3-02B7-5F4C-A7D6-777DFB0E5E47}"/>
              </a:ext>
            </a:extLst>
          </p:cNvPr>
          <p:cNvSpPr/>
          <p:nvPr/>
        </p:nvSpPr>
        <p:spPr>
          <a:xfrm>
            <a:off x="6751645" y="1811834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FDBCC5E-B835-B641-BE8E-A07852D1707D}"/>
              </a:ext>
            </a:extLst>
          </p:cNvPr>
          <p:cNvSpPr/>
          <p:nvPr/>
        </p:nvSpPr>
        <p:spPr>
          <a:xfrm>
            <a:off x="6699000" y="1750876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F40BFE5-3211-7D4A-8309-2BE918BADC78}"/>
              </a:ext>
            </a:extLst>
          </p:cNvPr>
          <p:cNvSpPr/>
          <p:nvPr/>
        </p:nvSpPr>
        <p:spPr>
          <a:xfrm>
            <a:off x="6638042" y="1675216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producer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0A53C54-6B63-2D41-A54C-040E633DB7CB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1917480" y="2125288"/>
            <a:ext cx="470729" cy="527028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7487B70-0A26-4F4D-B84E-9CAC81FEE800}"/>
              </a:ext>
            </a:extLst>
          </p:cNvPr>
          <p:cNvCxnSpPr>
            <a:cxnSpLocks/>
            <a:stCxn id="47" idx="2"/>
            <a:endCxn id="43" idx="0"/>
          </p:cNvCxnSpPr>
          <p:nvPr/>
        </p:nvCxnSpPr>
        <p:spPr>
          <a:xfrm>
            <a:off x="4564369" y="2122501"/>
            <a:ext cx="6165" cy="478764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584F3D5-1162-7546-B767-7723BD774FAA}"/>
              </a:ext>
            </a:extLst>
          </p:cNvPr>
          <p:cNvCxnSpPr>
            <a:cxnSpLocks/>
            <a:stCxn id="50" idx="2"/>
          </p:cNvCxnSpPr>
          <p:nvPr/>
        </p:nvCxnSpPr>
        <p:spPr>
          <a:xfrm flipH="1">
            <a:off x="6699000" y="2161319"/>
            <a:ext cx="526456" cy="501068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2B87A277-1B96-854C-9641-0EDAFD9563AA}"/>
              </a:ext>
            </a:extLst>
          </p:cNvPr>
          <p:cNvSpPr/>
          <p:nvPr/>
        </p:nvSpPr>
        <p:spPr>
          <a:xfrm>
            <a:off x="4090558" y="5472092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0AB7E66-C180-0A44-9F8B-CF470D5C29F2}"/>
              </a:ext>
            </a:extLst>
          </p:cNvPr>
          <p:cNvSpPr/>
          <p:nvPr/>
        </p:nvSpPr>
        <p:spPr>
          <a:xfrm>
            <a:off x="4037913" y="5411134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DE88075-45EC-4744-B477-7C55CFD7A551}"/>
              </a:ext>
            </a:extLst>
          </p:cNvPr>
          <p:cNvSpPr/>
          <p:nvPr/>
        </p:nvSpPr>
        <p:spPr>
          <a:xfrm>
            <a:off x="3976955" y="5335474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4008" rIns="64008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consumer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BBF991FE-2BB2-024A-9B5C-58482779BB80}"/>
              </a:ext>
            </a:extLst>
          </p:cNvPr>
          <p:cNvCxnSpPr>
            <a:cxnSpLocks/>
          </p:cNvCxnSpPr>
          <p:nvPr/>
        </p:nvCxnSpPr>
        <p:spPr>
          <a:xfrm flipV="1">
            <a:off x="1774768" y="4758390"/>
            <a:ext cx="613441" cy="687940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D89DA1C-3138-F54F-93D7-149975A02171}"/>
              </a:ext>
            </a:extLst>
          </p:cNvPr>
          <p:cNvCxnSpPr>
            <a:cxnSpLocks/>
            <a:stCxn id="79" idx="0"/>
          </p:cNvCxnSpPr>
          <p:nvPr/>
        </p:nvCxnSpPr>
        <p:spPr>
          <a:xfrm flipV="1">
            <a:off x="4450766" y="4737349"/>
            <a:ext cx="0" cy="598125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9C9C5064-CE40-5144-9419-E66B3D9FD6A6}"/>
              </a:ext>
            </a:extLst>
          </p:cNvPr>
          <p:cNvCxnSpPr>
            <a:cxnSpLocks/>
          </p:cNvCxnSpPr>
          <p:nvPr/>
        </p:nvCxnSpPr>
        <p:spPr>
          <a:xfrm flipH="1" flipV="1">
            <a:off x="6623844" y="4739071"/>
            <a:ext cx="488009" cy="743290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53FEB663-A83A-5648-9F52-84E895CDDF56}"/>
              </a:ext>
            </a:extLst>
          </p:cNvPr>
          <p:cNvSpPr/>
          <p:nvPr/>
        </p:nvSpPr>
        <p:spPr>
          <a:xfrm>
            <a:off x="1468285" y="5472092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590973DE-D41B-9447-A622-89938E40EC94}"/>
              </a:ext>
            </a:extLst>
          </p:cNvPr>
          <p:cNvSpPr/>
          <p:nvPr/>
        </p:nvSpPr>
        <p:spPr>
          <a:xfrm>
            <a:off x="1415640" y="5411134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60FFB6E-FA0C-7248-ADF5-30BF76037F05}"/>
              </a:ext>
            </a:extLst>
          </p:cNvPr>
          <p:cNvSpPr/>
          <p:nvPr/>
        </p:nvSpPr>
        <p:spPr>
          <a:xfrm>
            <a:off x="1354682" y="5335474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4008" rIns="64008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consumer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0CB6E53C-F8B7-D841-A064-D178D8A125B1}"/>
              </a:ext>
            </a:extLst>
          </p:cNvPr>
          <p:cNvSpPr/>
          <p:nvPr/>
        </p:nvSpPr>
        <p:spPr>
          <a:xfrm>
            <a:off x="6757810" y="5493705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B930895-82C9-7840-90DA-19CBA45FB1D4}"/>
              </a:ext>
            </a:extLst>
          </p:cNvPr>
          <p:cNvSpPr/>
          <p:nvPr/>
        </p:nvSpPr>
        <p:spPr>
          <a:xfrm>
            <a:off x="6705165" y="5432747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84817627-8A08-5844-BAB4-34A1A30504B5}"/>
              </a:ext>
            </a:extLst>
          </p:cNvPr>
          <p:cNvSpPr/>
          <p:nvPr/>
        </p:nvSpPr>
        <p:spPr>
          <a:xfrm>
            <a:off x="6644207" y="5357087"/>
            <a:ext cx="947622" cy="3494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4008" rIns="64008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consumer</a:t>
            </a:r>
          </a:p>
        </p:txBody>
      </p:sp>
    </p:spTree>
    <p:extLst>
      <p:ext uri="{BB962C8B-B14F-4D97-AF65-F5344CB8AC3E}">
        <p14:creationId xmlns:p14="http://schemas.microsoft.com/office/powerpoint/2010/main" val="11925168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at LinkedIn in 2011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28 billion messages/day</a:t>
            </a:r>
          </a:p>
          <a:p>
            <a:r>
              <a:rPr lang="en-US" dirty="0"/>
              <a:t>460 thousand messages written/sec</a:t>
            </a:r>
          </a:p>
          <a:p>
            <a:r>
              <a:rPr lang="en-US" dirty="0"/>
              <a:t>2.3 million messages read/sec</a:t>
            </a:r>
          </a:p>
          <a:p>
            <a:r>
              <a:rPr lang="en-US" dirty="0"/>
              <a:t>Tens of thousands of producers</a:t>
            </a:r>
          </a:p>
          <a:p>
            <a:pPr lvl="1"/>
            <a:r>
              <a:rPr lang="en-US" dirty="0"/>
              <a:t>Every production service is a producer</a:t>
            </a:r>
          </a:p>
          <a:p>
            <a:endParaRPr lang="en-US" dirty="0"/>
          </a:p>
          <a:p>
            <a:r>
              <a:rPr lang="en-US" dirty="0"/>
              <a:t>Data democracy!</a:t>
            </a:r>
          </a:p>
        </p:txBody>
      </p:sp>
    </p:spTree>
    <p:extLst>
      <p:ext uri="{BB962C8B-B14F-4D97-AF65-F5344CB8AC3E}">
        <p14:creationId xmlns:p14="http://schemas.microsoft.com/office/powerpoint/2010/main" val="31538755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Kafka =&gt; Apache in 2011</a:t>
            </a: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596493" y="1461995"/>
            <a:ext cx="4003561" cy="2121522"/>
          </a:xfrm>
          <a:prstGeom prst="rect">
            <a:avLst/>
          </a:prstGeom>
          <a:gradFill>
            <a:gsLst>
              <a:gs pos="0">
                <a:srgbClr val="FB6517">
                  <a:lumMod val="5000"/>
                  <a:lumOff val="95000"/>
                </a:srgbClr>
              </a:gs>
              <a:gs pos="74000">
                <a:srgbClr val="FB6517">
                  <a:lumMod val="45000"/>
                  <a:lumOff val="55000"/>
                </a:srgbClr>
              </a:gs>
              <a:gs pos="83000">
                <a:srgbClr val="FB6517">
                  <a:lumMod val="45000"/>
                  <a:lumOff val="55000"/>
                </a:srgbClr>
              </a:gs>
              <a:gs pos="100000">
                <a:srgbClr val="FB6517">
                  <a:lumMod val="30000"/>
                  <a:lumOff val="70000"/>
                </a:srgbClr>
              </a:gs>
            </a:gsLst>
            <a:lin ang="5400000" scaled="1"/>
          </a:gradFill>
          <a:ln w="25400">
            <a:solidFill>
              <a:srgbClr val="FB6517"/>
            </a:solidFill>
          </a:ln>
          <a:effectLst>
            <a:softEdge rad="0"/>
          </a:effectLst>
        </p:spPr>
        <p:txBody>
          <a:bodyPr lIns="121897" tIns="121897" rIns="121897" bIns="121897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30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Roboto" charset="0"/>
              <a:ea typeface="Roboto" charset="0"/>
              <a:cs typeface="Roboto" charset="0"/>
              <a:sym typeface="Roboto"/>
              <a:rtl val="0"/>
            </a:endParaRP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4841951" y="1461995"/>
            <a:ext cx="3920134" cy="2108075"/>
          </a:xfrm>
          <a:prstGeom prst="rect">
            <a:avLst/>
          </a:prstGeom>
          <a:gradFill flip="none" rotWithShape="1">
            <a:gsLst>
              <a:gs pos="0">
                <a:srgbClr val="1F7695">
                  <a:lumMod val="5000"/>
                  <a:lumOff val="95000"/>
                </a:srgbClr>
              </a:gs>
              <a:gs pos="74000">
                <a:srgbClr val="1F7695">
                  <a:lumMod val="45000"/>
                  <a:lumOff val="55000"/>
                </a:srgbClr>
              </a:gs>
              <a:gs pos="83000">
                <a:srgbClr val="1F7695">
                  <a:lumMod val="45000"/>
                  <a:lumOff val="55000"/>
                </a:srgbClr>
              </a:gs>
              <a:gs pos="100000">
                <a:srgbClr val="1F7695">
                  <a:lumMod val="30000"/>
                  <a:lumOff val="70000"/>
                </a:srgbClr>
              </a:gs>
            </a:gsLst>
            <a:lin ang="5400000" scaled="1"/>
            <a:tileRect/>
          </a:gradFill>
          <a:ln w="25400">
            <a:solidFill>
              <a:srgbClr val="2898C1"/>
            </a:solidFill>
          </a:ln>
          <a:effectLst>
            <a:softEdge rad="0"/>
          </a:effectLst>
        </p:spPr>
        <p:txBody>
          <a:bodyPr lIns="121897" tIns="121897" rIns="121897" bIns="121897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30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Roboto" charset="0"/>
              <a:ea typeface="Roboto" charset="0"/>
              <a:cs typeface="Roboto" charset="0"/>
              <a:sym typeface="Roboto"/>
              <a:rtl val="0"/>
            </a:endParaRPr>
          </a:p>
        </p:txBody>
      </p:sp>
      <p:sp>
        <p:nvSpPr>
          <p:cNvPr id="19" name="Text Placeholder 2"/>
          <p:cNvSpPr txBox="1">
            <a:spLocks/>
          </p:cNvSpPr>
          <p:nvPr/>
        </p:nvSpPr>
        <p:spPr>
          <a:xfrm>
            <a:off x="614781" y="3810103"/>
            <a:ext cx="3999892" cy="2333620"/>
          </a:xfrm>
          <a:prstGeom prst="rect">
            <a:avLst/>
          </a:prstGeom>
          <a:gradFill flip="none" rotWithShape="1">
            <a:gsLst>
              <a:gs pos="0">
                <a:srgbClr val="FB6517">
                  <a:lumMod val="5000"/>
                  <a:lumOff val="95000"/>
                </a:srgbClr>
              </a:gs>
              <a:gs pos="74000">
                <a:srgbClr val="FB6517">
                  <a:lumMod val="45000"/>
                  <a:lumOff val="55000"/>
                </a:srgbClr>
              </a:gs>
              <a:gs pos="83000">
                <a:srgbClr val="FB6517">
                  <a:lumMod val="45000"/>
                  <a:lumOff val="55000"/>
                </a:srgbClr>
              </a:gs>
              <a:gs pos="100000">
                <a:srgbClr val="FB6517">
                  <a:lumMod val="30000"/>
                  <a:lumOff val="70000"/>
                </a:srgbClr>
              </a:gs>
            </a:gsLst>
            <a:lin ang="5400000" scaled="1"/>
            <a:tileRect/>
          </a:gradFill>
          <a:ln w="25400">
            <a:solidFill>
              <a:srgbClr val="FB6517"/>
            </a:solidFill>
          </a:ln>
          <a:effectLst>
            <a:softEdge rad="0"/>
          </a:effectLst>
        </p:spPr>
        <p:txBody>
          <a:bodyPr lIns="121897" tIns="121897" rIns="121897" bIns="121897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30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Roboto" charset="0"/>
              <a:ea typeface="Roboto" charset="0"/>
              <a:cs typeface="Roboto" charset="0"/>
              <a:sym typeface="Roboto"/>
              <a:rtl val="0"/>
            </a:endParaRPr>
          </a:p>
        </p:txBody>
      </p:sp>
      <p:sp>
        <p:nvSpPr>
          <p:cNvPr id="20" name="Text Placeholder 2"/>
          <p:cNvSpPr txBox="1">
            <a:spLocks/>
          </p:cNvSpPr>
          <p:nvPr/>
        </p:nvSpPr>
        <p:spPr>
          <a:xfrm>
            <a:off x="4848041" y="3822681"/>
            <a:ext cx="3904899" cy="2330185"/>
          </a:xfrm>
          <a:prstGeom prst="rect">
            <a:avLst/>
          </a:prstGeom>
          <a:gradFill flip="none" rotWithShape="1">
            <a:gsLst>
              <a:gs pos="0">
                <a:srgbClr val="1F7695">
                  <a:lumMod val="5000"/>
                  <a:lumOff val="95000"/>
                </a:srgbClr>
              </a:gs>
              <a:gs pos="74000">
                <a:srgbClr val="1F7695">
                  <a:lumMod val="45000"/>
                  <a:lumOff val="55000"/>
                </a:srgbClr>
              </a:gs>
              <a:gs pos="83000">
                <a:srgbClr val="1F7695">
                  <a:lumMod val="45000"/>
                  <a:lumOff val="55000"/>
                </a:srgbClr>
              </a:gs>
              <a:gs pos="100000">
                <a:srgbClr val="1F7695">
                  <a:lumMod val="30000"/>
                  <a:lumOff val="70000"/>
                </a:srgbClr>
              </a:gs>
            </a:gsLst>
            <a:lin ang="5400000" scaled="1"/>
            <a:tileRect/>
          </a:gradFill>
          <a:ln w="25400">
            <a:solidFill>
              <a:srgbClr val="2898C1"/>
            </a:solidFill>
          </a:ln>
          <a:effectLst>
            <a:softEdge rad="0"/>
          </a:effectLst>
        </p:spPr>
        <p:txBody>
          <a:bodyPr lIns="121897" tIns="121897" rIns="121897" bIns="121897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30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9pPr>
          </a:lstStyle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Roboto" charset="0"/>
              <a:ea typeface="Roboto" charset="0"/>
              <a:cs typeface="Roboto" charset="0"/>
              <a:sym typeface="Roboto"/>
              <a:rtl val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duotone>
              <a:srgbClr val="D34A0D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62677" y="1648508"/>
            <a:ext cx="1045770" cy="98041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>
            <a:duotone>
              <a:srgbClr val="2898C1">
                <a:shade val="45000"/>
                <a:satMod val="135000"/>
              </a:srgbClr>
              <a:prstClr val="white"/>
            </a:duotone>
          </a:blip>
          <a:stretch>
            <a:fillRect/>
          </a:stretch>
        </p:blipFill>
        <p:spPr>
          <a:xfrm>
            <a:off x="1965852" y="1593652"/>
            <a:ext cx="1121072" cy="112107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duotone>
              <a:srgbClr val="FB6517">
                <a:shade val="45000"/>
                <a:satMod val="135000"/>
              </a:srgbClr>
              <a:prstClr val="white"/>
            </a:duotone>
          </a:blip>
          <a:stretch>
            <a:fillRect/>
          </a:stretch>
        </p:blipFill>
        <p:spPr>
          <a:xfrm>
            <a:off x="2102246" y="4062376"/>
            <a:ext cx="910915" cy="91091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duotone>
              <a:srgbClr val="FC9D60">
                <a:shade val="45000"/>
                <a:satMod val="135000"/>
              </a:srgbClr>
              <a:prstClr val="white"/>
            </a:duotone>
          </a:blip>
          <a:stretch>
            <a:fillRect/>
          </a:stretch>
        </p:blipFill>
        <p:spPr>
          <a:xfrm>
            <a:off x="6251605" y="4001197"/>
            <a:ext cx="1246414" cy="1246414"/>
          </a:xfrm>
          <a:prstGeom prst="rect">
            <a:avLst/>
          </a:prstGeom>
        </p:spPr>
      </p:pic>
      <p:sp>
        <p:nvSpPr>
          <p:cNvPr id="25" name="Text Placeholder 2"/>
          <p:cNvSpPr txBox="1">
            <a:spLocks/>
          </p:cNvSpPr>
          <p:nvPr/>
        </p:nvSpPr>
        <p:spPr>
          <a:xfrm>
            <a:off x="606543" y="2704673"/>
            <a:ext cx="3989203" cy="875339"/>
          </a:xfrm>
          <a:prstGeom prst="rect">
            <a:avLst/>
          </a:prstGeom>
          <a:solidFill>
            <a:srgbClr val="FB6517"/>
          </a:solidFill>
          <a:ln w="38100">
            <a:noFill/>
          </a:ln>
          <a:effectLst>
            <a:softEdge rad="0"/>
          </a:effectLst>
        </p:spPr>
        <p:txBody>
          <a:bodyPr lIns="0" tIns="0" rIns="0" bIns="0" anchor="ctr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30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6 of the top 10 </a:t>
            </a:r>
            <a:b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</a:b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travel companies</a:t>
            </a:r>
          </a:p>
        </p:txBody>
      </p:sp>
      <p:sp>
        <p:nvSpPr>
          <p:cNvPr id="26" name="Text Placeholder 2"/>
          <p:cNvSpPr txBox="1">
            <a:spLocks/>
          </p:cNvSpPr>
          <p:nvPr/>
        </p:nvSpPr>
        <p:spPr>
          <a:xfrm>
            <a:off x="623925" y="5201891"/>
            <a:ext cx="3986199" cy="941832"/>
          </a:xfrm>
          <a:prstGeom prst="rect">
            <a:avLst/>
          </a:prstGeom>
          <a:solidFill>
            <a:srgbClr val="FB6517"/>
          </a:solidFill>
          <a:ln w="38100">
            <a:noFill/>
          </a:ln>
          <a:effectLst>
            <a:softEdge rad="0"/>
          </a:effectLst>
        </p:spPr>
        <p:txBody>
          <a:bodyPr lIns="0" tIns="0" rIns="0" bIns="0" anchor="ctr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30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8 of the top 10 </a:t>
            </a:r>
            <a:b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</a:b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insurance companies</a:t>
            </a:r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4845879" y="2760443"/>
            <a:ext cx="3916206" cy="833177"/>
          </a:xfrm>
          <a:prstGeom prst="rect">
            <a:avLst/>
          </a:prstGeom>
          <a:solidFill>
            <a:srgbClr val="2898C1"/>
          </a:solidFill>
          <a:ln w="38100">
            <a:noFill/>
          </a:ln>
          <a:effectLst>
            <a:softEdge rad="0"/>
          </a:effectLst>
        </p:spPr>
        <p:txBody>
          <a:bodyPr lIns="0" tIns="0" rIns="0" bIns="0" anchor="ctr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30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7 of the top </a:t>
            </a: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10 </a:t>
            </a:r>
            <a:b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</a:b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global 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banks</a:t>
            </a:r>
          </a:p>
        </p:txBody>
      </p:sp>
      <p:sp>
        <p:nvSpPr>
          <p:cNvPr id="28" name="Text Placeholder 2"/>
          <p:cNvSpPr txBox="1">
            <a:spLocks/>
          </p:cNvSpPr>
          <p:nvPr/>
        </p:nvSpPr>
        <p:spPr>
          <a:xfrm>
            <a:off x="4857597" y="5229323"/>
            <a:ext cx="3886200" cy="914400"/>
          </a:xfrm>
          <a:prstGeom prst="rect">
            <a:avLst/>
          </a:prstGeom>
          <a:solidFill>
            <a:srgbClr val="2898C1"/>
          </a:solidFill>
          <a:ln w="38100">
            <a:noFill/>
          </a:ln>
          <a:effectLst>
            <a:softEdge rad="0"/>
          </a:effectLst>
        </p:spPr>
        <p:txBody>
          <a:bodyPr lIns="0" tIns="0" rIns="0" bIns="0" anchor="ctr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30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24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defRPr sz="1800" b="0" i="0" u="none" strike="noStrike" cap="none" baseline="0">
                <a:solidFill>
                  <a:srgbClr val="073763"/>
                </a:solidFill>
                <a:latin typeface="Roboto"/>
                <a:ea typeface="Roboto"/>
                <a:cs typeface="Roboto"/>
                <a:sym typeface="Roboto"/>
                <a:rtl val="0"/>
              </a:defRPr>
            </a:lvl9pPr>
          </a:lstStyle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ct val="100000"/>
              <a:buFont typeface="Roboto"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9 of the top 10</a:t>
            </a:r>
            <a:b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</a:b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oboto" charset="0"/>
                <a:ea typeface="Roboto" charset="0"/>
                <a:cs typeface="Roboto" charset="0"/>
                <a:sym typeface="Roboto"/>
                <a:rtl val="0"/>
              </a:rPr>
              <a:t>telecom companies</a:t>
            </a:r>
          </a:p>
        </p:txBody>
      </p:sp>
    </p:spTree>
    <p:extLst>
      <p:ext uri="{BB962C8B-B14F-4D97-AF65-F5344CB8AC3E}">
        <p14:creationId xmlns:p14="http://schemas.microsoft.com/office/powerpoint/2010/main" val="2219043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8" name="Google Shape;3338;p4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0904" y="1935413"/>
            <a:ext cx="6463125" cy="3278908"/>
          </a:xfrm>
          <a:prstGeom prst="rect">
            <a:avLst/>
          </a:prstGeom>
          <a:noFill/>
          <a:ln>
            <a:noFill/>
          </a:ln>
        </p:spPr>
      </p:pic>
      <p:sp>
        <p:nvSpPr>
          <p:cNvPr id="3339" name="Google Shape;3339;p411"/>
          <p:cNvSpPr/>
          <p:nvPr/>
        </p:nvSpPr>
        <p:spPr>
          <a:xfrm>
            <a:off x="6978302" y="857250"/>
            <a:ext cx="2166075" cy="5143500"/>
          </a:xfrm>
          <a:prstGeom prst="rect">
            <a:avLst/>
          </a:prstGeom>
          <a:solidFill>
            <a:srgbClr val="3C54A5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0" name="Google Shape;3340;p411"/>
          <p:cNvSpPr txBox="1"/>
          <p:nvPr/>
        </p:nvSpPr>
        <p:spPr>
          <a:xfrm>
            <a:off x="175472" y="857250"/>
            <a:ext cx="6339375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333333"/>
              </a:buClr>
              <a:buSzPts val="3600"/>
            </a:pPr>
            <a:r>
              <a:rPr lang="en-US" sz="27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Royal Bank of Canada </a:t>
            </a:r>
            <a:r>
              <a:rPr lang="en-US" sz="2100">
                <a:solidFill>
                  <a:srgbClr val="333333"/>
                </a:solidFill>
                <a:latin typeface="Roboto Light"/>
                <a:ea typeface="Roboto Light"/>
                <a:cs typeface="Roboto Light"/>
                <a:sym typeface="Roboto Light"/>
              </a:rPr>
              <a:t>Event-Driven Banking</a:t>
            </a:r>
            <a:endParaRPr sz="2100">
              <a:solidFill>
                <a:srgbClr val="333333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3341" name="Google Shape;3341;p4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77299" y="1158656"/>
            <a:ext cx="967463" cy="1255206"/>
          </a:xfrm>
          <a:prstGeom prst="rect">
            <a:avLst/>
          </a:prstGeom>
          <a:noFill/>
          <a:ln>
            <a:noFill/>
          </a:ln>
        </p:spPr>
      </p:pic>
      <p:sp>
        <p:nvSpPr>
          <p:cNvPr id="3342" name="Google Shape;3342;p411"/>
          <p:cNvSpPr txBox="1"/>
          <p:nvPr/>
        </p:nvSpPr>
        <p:spPr>
          <a:xfrm>
            <a:off x="7117893" y="2765466"/>
            <a:ext cx="1854675" cy="25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>
              <a:lnSpc>
                <a:spcPct val="125000"/>
              </a:lnSpc>
              <a:buClr>
                <a:schemeClr val="lt1"/>
              </a:buClr>
              <a:buSzPts val="1900"/>
            </a:pPr>
            <a:r>
              <a:rPr lang="en-US" sz="142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30+ Use-cases</a:t>
            </a:r>
            <a:endParaRPr sz="1425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25000"/>
              </a:lnSpc>
              <a:spcBef>
                <a:spcPts val="900"/>
              </a:spcBef>
              <a:buClr>
                <a:schemeClr val="lt1"/>
              </a:buClr>
              <a:buSzPts val="1900"/>
            </a:pPr>
            <a:r>
              <a:rPr lang="en-US" sz="142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50+ apps</a:t>
            </a:r>
            <a:endParaRPr sz="1425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25000"/>
              </a:lnSpc>
              <a:spcBef>
                <a:spcPts val="900"/>
              </a:spcBef>
              <a:buClr>
                <a:schemeClr val="lt1"/>
              </a:buClr>
              <a:buSzPts val="1900"/>
            </a:pPr>
            <a:r>
              <a:rPr lang="en-US" sz="142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10+ different lines </a:t>
            </a:r>
            <a:br>
              <a:rPr lang="en-US" sz="142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42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of businesses</a:t>
            </a:r>
            <a:endParaRPr sz="1350"/>
          </a:p>
          <a:p>
            <a:pPr>
              <a:lnSpc>
                <a:spcPct val="125000"/>
              </a:lnSpc>
              <a:spcBef>
                <a:spcPts val="1800"/>
              </a:spcBef>
              <a:spcAft>
                <a:spcPts val="900"/>
              </a:spcAft>
              <a:buClr>
                <a:schemeClr val="lt1"/>
              </a:buClr>
              <a:buSzPts val="1900"/>
            </a:pPr>
            <a:r>
              <a:rPr lang="en-US" sz="1425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Lowering anomaly detection from weeks to real-time</a:t>
            </a:r>
            <a:endParaRPr sz="1425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3" name="Google Shape;3343;p411"/>
          <p:cNvSpPr txBox="1"/>
          <p:nvPr/>
        </p:nvSpPr>
        <p:spPr>
          <a:xfrm>
            <a:off x="3537864" y="4639172"/>
            <a:ext cx="822600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Digital Marketing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4" name="Google Shape;3344;p411"/>
          <p:cNvSpPr txBox="1"/>
          <p:nvPr/>
        </p:nvSpPr>
        <p:spPr>
          <a:xfrm>
            <a:off x="5639592" y="4639181"/>
            <a:ext cx="760500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Security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5" name="Google Shape;3345;p411"/>
          <p:cNvSpPr txBox="1"/>
          <p:nvPr/>
        </p:nvSpPr>
        <p:spPr>
          <a:xfrm>
            <a:off x="584340" y="1935413"/>
            <a:ext cx="1052325" cy="34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Consumer Credit Services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6" name="Google Shape;3346;p411"/>
          <p:cNvSpPr txBox="1"/>
          <p:nvPr/>
        </p:nvSpPr>
        <p:spPr>
          <a:xfrm>
            <a:off x="2522560" y="5052075"/>
            <a:ext cx="822600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SaaS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7" name="Google Shape;3347;p411"/>
          <p:cNvSpPr txBox="1"/>
          <p:nvPr/>
        </p:nvSpPr>
        <p:spPr>
          <a:xfrm>
            <a:off x="1802345" y="1935413"/>
            <a:ext cx="1052325" cy="34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Corporate Real Estate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8" name="Google Shape;3348;p411"/>
          <p:cNvSpPr txBox="1"/>
          <p:nvPr/>
        </p:nvSpPr>
        <p:spPr>
          <a:xfrm>
            <a:off x="3020349" y="1935413"/>
            <a:ext cx="1052325" cy="34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Investor Services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9" name="Google Shape;3349;p411"/>
          <p:cNvSpPr txBox="1"/>
          <p:nvPr/>
        </p:nvSpPr>
        <p:spPr>
          <a:xfrm>
            <a:off x="4212960" y="1935413"/>
            <a:ext cx="1052325" cy="34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Treasury Services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0" name="Google Shape;3350;p411"/>
          <p:cNvSpPr txBox="1"/>
          <p:nvPr/>
        </p:nvSpPr>
        <p:spPr>
          <a:xfrm>
            <a:off x="5431340" y="1935413"/>
            <a:ext cx="1052325" cy="34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….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1" name="Google Shape;3351;p411"/>
          <p:cNvSpPr txBox="1"/>
          <p:nvPr/>
        </p:nvSpPr>
        <p:spPr>
          <a:xfrm>
            <a:off x="4592874" y="4639181"/>
            <a:ext cx="760500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Fraud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2" name="Google Shape;3352;p411"/>
          <p:cNvSpPr txBox="1"/>
          <p:nvPr/>
        </p:nvSpPr>
        <p:spPr>
          <a:xfrm>
            <a:off x="1507556" y="4749675"/>
            <a:ext cx="822600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Data Warehouse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3" name="Google Shape;3353;p411"/>
          <p:cNvSpPr txBox="1"/>
          <p:nvPr/>
        </p:nvSpPr>
        <p:spPr>
          <a:xfrm>
            <a:off x="444055" y="5015475"/>
            <a:ext cx="934875" cy="3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rgbClr val="333333"/>
              </a:buClr>
              <a:buSzPts val="1200"/>
            </a:pPr>
            <a:r>
              <a:rPr lang="en-US" sz="900" b="1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Microservices</a:t>
            </a:r>
            <a:endParaRPr sz="900" b="1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7587301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Carnival cruise 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BC89DE-932B-B243-9FE2-1C5891B4D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140" y="1500766"/>
            <a:ext cx="5639916" cy="42250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430557-9730-734E-8B7A-313946540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675" y="3491344"/>
            <a:ext cx="3979348" cy="265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969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the processing layer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837FD3-9C82-5847-BAB2-4F8BB9FB72A8}"/>
              </a:ext>
            </a:extLst>
          </p:cNvPr>
          <p:cNvSpPr/>
          <p:nvPr/>
        </p:nvSpPr>
        <p:spPr>
          <a:xfrm>
            <a:off x="4211781" y="1903615"/>
            <a:ext cx="1267270" cy="72320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event-driven microservice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9105F5-ABCE-6646-AB45-66E40EB06B7A}"/>
              </a:ext>
            </a:extLst>
          </p:cNvPr>
          <p:cNvCxnSpPr>
            <a:cxnSpLocks/>
            <a:stCxn id="18" idx="3"/>
            <a:endCxn id="11" idx="1"/>
          </p:cNvCxnSpPr>
          <p:nvPr/>
        </p:nvCxnSpPr>
        <p:spPr>
          <a:xfrm flipV="1">
            <a:off x="1909157" y="2265218"/>
            <a:ext cx="2302624" cy="1289473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300F934-4526-9C41-ABC1-661B68D07135}"/>
              </a:ext>
            </a:extLst>
          </p:cNvPr>
          <p:cNvCxnSpPr>
            <a:cxnSpLocks/>
            <a:stCxn id="18" idx="3"/>
            <a:endCxn id="34" idx="1"/>
          </p:cNvCxnSpPr>
          <p:nvPr/>
        </p:nvCxnSpPr>
        <p:spPr>
          <a:xfrm>
            <a:off x="1909157" y="3554691"/>
            <a:ext cx="2302623" cy="10084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AF6CEE4-3155-1447-9DE0-DD3BF7568D03}"/>
              </a:ext>
            </a:extLst>
          </p:cNvPr>
          <p:cNvCxnSpPr>
            <a:cxnSpLocks/>
            <a:stCxn id="18" idx="3"/>
            <a:endCxn id="35" idx="1"/>
          </p:cNvCxnSpPr>
          <p:nvPr/>
        </p:nvCxnSpPr>
        <p:spPr>
          <a:xfrm>
            <a:off x="1909157" y="3554691"/>
            <a:ext cx="2316933" cy="1459267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B9D6D293-8B38-4C49-952E-E0880E8A3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562" y="3000894"/>
            <a:ext cx="681595" cy="110759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75C145C-9637-EA46-AA55-F20F4E51D0A3}"/>
              </a:ext>
            </a:extLst>
          </p:cNvPr>
          <p:cNvSpPr txBox="1"/>
          <p:nvPr/>
        </p:nvSpPr>
        <p:spPr>
          <a:xfrm>
            <a:off x="845689" y="4124248"/>
            <a:ext cx="1373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Kafka pub/sub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978D5F3-42D3-764A-8038-CE9272B572FB}"/>
              </a:ext>
            </a:extLst>
          </p:cNvPr>
          <p:cNvSpPr/>
          <p:nvPr/>
        </p:nvSpPr>
        <p:spPr>
          <a:xfrm>
            <a:off x="4211780" y="3203172"/>
            <a:ext cx="1267270" cy="72320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event-driven microservice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568CC99-8B9D-6244-86F9-061E346AE77B}"/>
              </a:ext>
            </a:extLst>
          </p:cNvPr>
          <p:cNvSpPr/>
          <p:nvPr/>
        </p:nvSpPr>
        <p:spPr>
          <a:xfrm>
            <a:off x="4226090" y="4652355"/>
            <a:ext cx="1267270" cy="72320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event-driven microservice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43A9C7E9-9A00-3841-A19D-1A03F315A21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5735235" y="1817067"/>
            <a:ext cx="3354685" cy="4022870"/>
          </a:xfrm>
        </p:spPr>
        <p:txBody>
          <a:bodyPr>
            <a:normAutofit/>
          </a:bodyPr>
          <a:lstStyle/>
          <a:p>
            <a:r>
              <a:rPr lang="en-US" dirty="0"/>
              <a:t>Transformation</a:t>
            </a:r>
          </a:p>
          <a:p>
            <a:r>
              <a:rPr lang="en-US" dirty="0"/>
              <a:t>Enrichment</a:t>
            </a:r>
          </a:p>
          <a:p>
            <a:r>
              <a:rPr lang="en-US" dirty="0"/>
              <a:t>Aggregation </a:t>
            </a:r>
          </a:p>
        </p:txBody>
      </p:sp>
    </p:spTree>
    <p:extLst>
      <p:ext uri="{BB962C8B-B14F-4D97-AF65-F5344CB8AC3E}">
        <p14:creationId xmlns:p14="http://schemas.microsoft.com/office/powerpoint/2010/main" val="30967821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Kafka Streams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2677" y="2000412"/>
            <a:ext cx="8542723" cy="313932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KStream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&lt;Integer, Integer&gt; input = 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builder.stream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(“numbers-topic”);</a:t>
            </a:r>
          </a:p>
          <a:p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Stateless computation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KStream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&lt;Integer, Integer&gt; doubled = 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input.</a:t>
            </a:r>
            <a:r>
              <a:rPr lang="en-US" dirty="0" err="1">
                <a:solidFill>
                  <a:srgbClr val="FFFF00"/>
                </a:solidFill>
                <a:latin typeface="Consolas" charset="0"/>
                <a:ea typeface="Consolas" charset="0"/>
                <a:cs typeface="Consolas" charset="0"/>
              </a:rPr>
              <a:t>mapValues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(v -&gt; v * 2);</a:t>
            </a:r>
            <a:b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</a:b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// Stateful computation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KStream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&lt;Integer, Integer&gt; 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sumOfOdds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input</a:t>
            </a:r>
            <a:b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.</a:t>
            </a:r>
            <a:r>
              <a:rPr lang="en-US" dirty="0">
                <a:solidFill>
                  <a:srgbClr val="FFFF00"/>
                </a:solidFill>
                <a:latin typeface="Consolas" charset="0"/>
                <a:ea typeface="Consolas" charset="0"/>
                <a:cs typeface="Consolas" charset="0"/>
              </a:rPr>
              <a:t>filter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k,v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) -&gt; v % 2 != 0)</a:t>
            </a:r>
            <a:b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.</a:t>
            </a:r>
            <a:r>
              <a:rPr lang="en-US" dirty="0" err="1">
                <a:solidFill>
                  <a:srgbClr val="FFFF00"/>
                </a:solidFill>
                <a:latin typeface="Consolas" charset="0"/>
                <a:ea typeface="Consolas" charset="0"/>
                <a:cs typeface="Consolas" charset="0"/>
              </a:rPr>
              <a:t>selectKey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((k, v) -&gt; 1)</a:t>
            </a:r>
            <a:endParaRPr lang="en-US" dirty="0">
              <a:solidFill>
                <a:schemeClr val="bg1">
                  <a:lumMod val="7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.</a:t>
            </a:r>
            <a:r>
              <a:rPr lang="en-US" dirty="0" err="1">
                <a:solidFill>
                  <a:srgbClr val="FFFF00"/>
                </a:solidFill>
                <a:latin typeface="Consolas" charset="0"/>
                <a:ea typeface="Consolas" charset="0"/>
                <a:cs typeface="Consolas" charset="0"/>
              </a:rPr>
              <a:t>reduceByKey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((v1, v2) -&gt; v1 + v2, ”sum-of-odds")</a:t>
            </a:r>
          </a:p>
          <a:p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.</a:t>
            </a:r>
            <a:r>
              <a:rPr lang="en-US" dirty="0" err="1">
                <a:solidFill>
                  <a:srgbClr val="FFFF00"/>
                </a:solidFill>
                <a:latin typeface="Consolas" charset="0"/>
                <a:ea typeface="Consolas" charset="0"/>
                <a:cs typeface="Consolas" charset="0"/>
              </a:rPr>
              <a:t>toStream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081274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KSQL (from Confluent)</a:t>
            </a:r>
          </a:p>
        </p:txBody>
      </p:sp>
      <p:sp>
        <p:nvSpPr>
          <p:cNvPr id="4" name="Rectangle 4"/>
          <p:cNvSpPr/>
          <p:nvPr/>
        </p:nvSpPr>
        <p:spPr>
          <a:xfrm>
            <a:off x="1518289" y="2201383"/>
            <a:ext cx="5941607" cy="2441588"/>
          </a:xfrm>
          <a:prstGeom prst="rect">
            <a:avLst/>
          </a:prstGeom>
          <a:solidFill>
            <a:srgbClr val="F7F7F7"/>
          </a:solidFill>
          <a:ln w="12700">
            <a:solidFill>
              <a:srgbClr val="53585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5400" tIns="25400" rIns="25400" bIns="25400" anchor="ctr"/>
          <a:lstStyle/>
          <a:p>
            <a:pPr defTabSz="412750">
              <a:defRPr sz="2600">
                <a:solidFill>
                  <a:srgbClr val="489ED5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CREATE STREAM </a:t>
            </a:r>
            <a:r>
              <a:rPr dirty="0">
                <a:solidFill>
                  <a:srgbClr val="53585F"/>
                </a:solidFill>
              </a:rPr>
              <a:t>vip_actions </a:t>
            </a:r>
            <a:r>
              <a:rPr dirty="0"/>
              <a:t>AS </a:t>
            </a:r>
            <a:br>
              <a:rPr dirty="0"/>
            </a:br>
            <a:r>
              <a:rPr dirty="0"/>
              <a:t>  SELECT</a:t>
            </a:r>
            <a:r>
              <a:rPr dirty="0">
                <a:solidFill>
                  <a:srgbClr val="53585F"/>
                </a:solidFill>
              </a:rPr>
              <a:t> userid, page, action</a:t>
            </a:r>
            <a:endParaRPr lang="en-US" dirty="0">
              <a:solidFill>
                <a:srgbClr val="53585F"/>
              </a:solidFill>
            </a:endParaRPr>
          </a:p>
          <a:p>
            <a:pPr defTabSz="412750">
              <a:defRPr sz="2600">
                <a:solidFill>
                  <a:srgbClr val="489ED5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>
                <a:solidFill>
                  <a:srgbClr val="53585F"/>
                </a:solidFill>
              </a:rPr>
              <a:t> </a:t>
            </a:r>
            <a:r>
              <a:rPr dirty="0">
                <a:solidFill>
                  <a:srgbClr val="53585F"/>
                </a:solidFill>
              </a:rPr>
              <a:t> </a:t>
            </a:r>
            <a:r>
              <a:rPr dirty="0"/>
              <a:t>FROM</a:t>
            </a:r>
            <a:r>
              <a:rPr dirty="0">
                <a:solidFill>
                  <a:srgbClr val="53585F"/>
                </a:solidFill>
              </a:rPr>
              <a:t> clickstream c </a:t>
            </a:r>
            <a:endParaRPr dirty="0">
              <a:latin typeface="+mj-lt"/>
              <a:ea typeface="+mj-ea"/>
              <a:cs typeface="+mj-cs"/>
              <a:sym typeface="Helvetica"/>
            </a:endParaRPr>
          </a:p>
          <a:p>
            <a:pPr defTabSz="412750">
              <a:defRPr sz="2600">
                <a:solidFill>
                  <a:srgbClr val="489ED5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 LEFT JOIN </a:t>
            </a:r>
            <a:r>
              <a:rPr dirty="0">
                <a:solidFill>
                  <a:srgbClr val="53585F"/>
                </a:solidFill>
              </a:rPr>
              <a:t>users u </a:t>
            </a:r>
            <a:endParaRPr lang="en-US" dirty="0">
              <a:solidFill>
                <a:srgbClr val="53585F"/>
              </a:solidFill>
            </a:endParaRPr>
          </a:p>
          <a:p>
            <a:pPr defTabSz="412750">
              <a:defRPr sz="2600">
                <a:solidFill>
                  <a:srgbClr val="489ED5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dirty="0">
                <a:solidFill>
                  <a:srgbClr val="53585F"/>
                </a:solidFill>
              </a:rPr>
              <a:t>    </a:t>
            </a:r>
            <a:r>
              <a:rPr dirty="0"/>
              <a:t>ON</a:t>
            </a:r>
            <a:r>
              <a:rPr dirty="0">
                <a:solidFill>
                  <a:srgbClr val="53585F"/>
                </a:solidFill>
              </a:rPr>
              <a:t> c.userid = u.user_id </a:t>
            </a:r>
            <a:br>
              <a:rPr dirty="0">
                <a:solidFill>
                  <a:srgbClr val="53585F"/>
                </a:solidFill>
              </a:rPr>
            </a:br>
            <a:r>
              <a:rPr dirty="0">
                <a:solidFill>
                  <a:srgbClr val="53585F"/>
                </a:solidFill>
              </a:rPr>
              <a:t>  </a:t>
            </a:r>
            <a:r>
              <a:rPr dirty="0"/>
              <a:t>WHERE</a:t>
            </a:r>
            <a:r>
              <a:rPr dirty="0">
                <a:solidFill>
                  <a:srgbClr val="53585F"/>
                </a:solidFill>
              </a:rPr>
              <a:t> u.level = </a:t>
            </a:r>
            <a:r>
              <a:rPr dirty="0">
                <a:solidFill>
                  <a:srgbClr val="FB5660"/>
                </a:solidFill>
              </a:rPr>
              <a:t>'Platinum'</a:t>
            </a:r>
            <a:r>
              <a:rPr dirty="0">
                <a:solidFill>
                  <a:srgbClr val="53585F"/>
                </a:solidFill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40314674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driven platform</a:t>
            </a: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1F67958E-5151-E24D-85FF-F8EEFF5F2FF7}"/>
              </a:ext>
            </a:extLst>
          </p:cNvPr>
          <p:cNvSpPr/>
          <p:nvPr/>
        </p:nvSpPr>
        <p:spPr>
          <a:xfrm>
            <a:off x="1170878" y="2363928"/>
            <a:ext cx="939338" cy="833007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database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837FD3-9C82-5847-BAB2-4F8BB9FB72A8}"/>
              </a:ext>
            </a:extLst>
          </p:cNvPr>
          <p:cNvSpPr/>
          <p:nvPr/>
        </p:nvSpPr>
        <p:spPr>
          <a:xfrm>
            <a:off x="6774872" y="1945179"/>
            <a:ext cx="1267270" cy="72320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event-driven microservice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9105F5-ABCE-6646-AB45-66E40EB06B7A}"/>
              </a:ext>
            </a:extLst>
          </p:cNvPr>
          <p:cNvCxnSpPr>
            <a:cxnSpLocks/>
            <a:stCxn id="18" idx="3"/>
            <a:endCxn id="11" idx="1"/>
          </p:cNvCxnSpPr>
          <p:nvPr/>
        </p:nvCxnSpPr>
        <p:spPr>
          <a:xfrm flipV="1">
            <a:off x="4472248" y="2306782"/>
            <a:ext cx="2302624" cy="1289473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300F934-4526-9C41-ABC1-661B68D07135}"/>
              </a:ext>
            </a:extLst>
          </p:cNvPr>
          <p:cNvCxnSpPr>
            <a:cxnSpLocks/>
            <a:stCxn id="18" idx="3"/>
            <a:endCxn id="34" idx="1"/>
          </p:cNvCxnSpPr>
          <p:nvPr/>
        </p:nvCxnSpPr>
        <p:spPr>
          <a:xfrm>
            <a:off x="4472248" y="3596255"/>
            <a:ext cx="2302623" cy="10084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AF6CEE4-3155-1447-9DE0-DD3BF7568D03}"/>
              </a:ext>
            </a:extLst>
          </p:cNvPr>
          <p:cNvCxnSpPr>
            <a:cxnSpLocks/>
            <a:stCxn id="18" idx="3"/>
            <a:endCxn id="35" idx="1"/>
          </p:cNvCxnSpPr>
          <p:nvPr/>
        </p:nvCxnSpPr>
        <p:spPr>
          <a:xfrm>
            <a:off x="4472248" y="3596255"/>
            <a:ext cx="2316933" cy="1459267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2A54740-55A8-694F-B2A4-46174D4E0774}"/>
              </a:ext>
            </a:extLst>
          </p:cNvPr>
          <p:cNvSpPr txBox="1"/>
          <p:nvPr/>
        </p:nvSpPr>
        <p:spPr>
          <a:xfrm>
            <a:off x="5259480" y="2209364"/>
            <a:ext cx="1339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kstreams</a:t>
            </a:r>
            <a:r>
              <a:rPr lang="en-US" sz="1600" dirty="0"/>
              <a:t>/</a:t>
            </a:r>
            <a:r>
              <a:rPr lang="en-US" sz="1600" dirty="0" err="1"/>
              <a:t>ksql</a:t>
            </a:r>
            <a:endParaRPr lang="en-US" sz="16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D6D293-8B38-4C49-952E-E0880E8A3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653" y="3042458"/>
            <a:ext cx="681595" cy="1107593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E3D2820-A7CF-2440-A9F8-5135BE0BFBFA}"/>
              </a:ext>
            </a:extLst>
          </p:cNvPr>
          <p:cNvCxnSpPr>
            <a:cxnSpLocks/>
            <a:stCxn id="4" idx="4"/>
            <a:endCxn id="18" idx="1"/>
          </p:cNvCxnSpPr>
          <p:nvPr/>
        </p:nvCxnSpPr>
        <p:spPr>
          <a:xfrm>
            <a:off x="2110216" y="2780432"/>
            <a:ext cx="1680437" cy="815823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E4C978E-6C94-E74B-8774-298C320AE4DE}"/>
              </a:ext>
            </a:extLst>
          </p:cNvPr>
          <p:cNvSpPr txBox="1"/>
          <p:nvPr/>
        </p:nvSpPr>
        <p:spPr>
          <a:xfrm>
            <a:off x="2417746" y="2332856"/>
            <a:ext cx="1267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transactional</a:t>
            </a:r>
          </a:p>
          <a:p>
            <a:r>
              <a:rPr lang="en-US" sz="1600" dirty="0"/>
              <a:t>events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388D7A-BEDA-4948-A1CD-4DA088FAFD30}"/>
              </a:ext>
            </a:extLst>
          </p:cNvPr>
          <p:cNvSpPr txBox="1"/>
          <p:nvPr/>
        </p:nvSpPr>
        <p:spPr>
          <a:xfrm>
            <a:off x="631554" y="3793195"/>
            <a:ext cx="16535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non-transactional</a:t>
            </a:r>
          </a:p>
          <a:p>
            <a:r>
              <a:rPr lang="en-US" sz="1600" dirty="0"/>
              <a:t>events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65FC2CB-50E0-FF41-82F2-C71DDF55DA8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2177935" y="3596255"/>
            <a:ext cx="1612718" cy="569557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75C145C-9637-EA46-AA55-F20F4E51D0A3}"/>
              </a:ext>
            </a:extLst>
          </p:cNvPr>
          <p:cNvSpPr txBox="1"/>
          <p:nvPr/>
        </p:nvSpPr>
        <p:spPr>
          <a:xfrm>
            <a:off x="3408780" y="4165812"/>
            <a:ext cx="13732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Kafka pub/sub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978D5F3-42D3-764A-8038-CE9272B572FB}"/>
              </a:ext>
            </a:extLst>
          </p:cNvPr>
          <p:cNvSpPr/>
          <p:nvPr/>
        </p:nvSpPr>
        <p:spPr>
          <a:xfrm>
            <a:off x="6774871" y="3244736"/>
            <a:ext cx="1267270" cy="72320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event-driven microservice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568CC99-8B9D-6244-86F9-061E346AE77B}"/>
              </a:ext>
            </a:extLst>
          </p:cNvPr>
          <p:cNvSpPr/>
          <p:nvPr/>
        </p:nvSpPr>
        <p:spPr>
          <a:xfrm>
            <a:off x="6789181" y="4693919"/>
            <a:ext cx="1267270" cy="72320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event-driven microservice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723EE02-AAEC-4442-A500-4EEDAC4975AF}"/>
              </a:ext>
            </a:extLst>
          </p:cNvPr>
          <p:cNvSpPr txBox="1"/>
          <p:nvPr/>
        </p:nvSpPr>
        <p:spPr>
          <a:xfrm>
            <a:off x="5259480" y="3267785"/>
            <a:ext cx="1339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kstreams</a:t>
            </a:r>
            <a:r>
              <a:rPr lang="en-US" sz="1600" dirty="0"/>
              <a:t>/</a:t>
            </a:r>
            <a:r>
              <a:rPr lang="en-US" sz="1600" dirty="0" err="1"/>
              <a:t>ksql</a:t>
            </a:r>
            <a:endParaRPr lang="en-US" sz="16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13D31F-B9CD-D347-94FF-6DE59D9E873D}"/>
              </a:ext>
            </a:extLst>
          </p:cNvPr>
          <p:cNvSpPr txBox="1"/>
          <p:nvPr/>
        </p:nvSpPr>
        <p:spPr>
          <a:xfrm>
            <a:off x="5263554" y="3870066"/>
            <a:ext cx="1339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kstreams</a:t>
            </a:r>
            <a:r>
              <a:rPr lang="en-US" sz="1600" dirty="0"/>
              <a:t>/</a:t>
            </a:r>
            <a:r>
              <a:rPr lang="en-US" sz="1600" dirty="0" err="1"/>
              <a:t>ksql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756816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Still interesting work ahead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846030"/>
            <a:ext cx="8229600" cy="4022870"/>
          </a:xfrm>
        </p:spPr>
        <p:txBody>
          <a:bodyPr>
            <a:normAutofit/>
          </a:bodyPr>
          <a:lstStyle/>
          <a:p>
            <a:r>
              <a:rPr lang="en-US" dirty="0"/>
              <a:t>Scalability in metadata</a:t>
            </a:r>
          </a:p>
          <a:p>
            <a:r>
              <a:rPr lang="en-US" dirty="0"/>
              <a:t>Streaming database</a:t>
            </a:r>
          </a:p>
          <a:p>
            <a:r>
              <a:rPr lang="en-US" dirty="0"/>
              <a:t>Cloud integration</a:t>
            </a:r>
          </a:p>
        </p:txBody>
      </p:sp>
    </p:spTree>
    <p:extLst>
      <p:ext uri="{BB962C8B-B14F-4D97-AF65-F5344CB8AC3E}">
        <p14:creationId xmlns:p14="http://schemas.microsoft.com/office/powerpoint/2010/main" val="719164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369" y="324120"/>
            <a:ext cx="8202617" cy="1143000"/>
          </a:xfrm>
        </p:spPr>
        <p:txBody>
          <a:bodyPr>
            <a:normAutofit/>
          </a:bodyPr>
          <a:lstStyle/>
          <a:p>
            <a:r>
              <a:rPr lang="en-US" dirty="0"/>
              <a:t>It’s all about data!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97B0D-BA2C-2244-86F3-025175B80EA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299458" y="1952730"/>
            <a:ext cx="1110335" cy="377371"/>
          </a:xfrm>
          <a:prstGeom prst="rect">
            <a:avLst/>
          </a:prstGeom>
        </p:spPr>
        <p:txBody>
          <a:bodyPr vert="horz" wrap="none" lIns="0" tIns="45720" rIns="91440" bIns="45720" rtlCol="0">
            <a:noAutofit/>
          </a:bodyPr>
          <a:lstStyle/>
          <a:p>
            <a: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itchFamily="2" charset="2"/>
              <a:buNone/>
              <a:tabLst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Value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  <a:sym typeface="Symbol"/>
              </a:rPr>
              <a:t>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21014" y="3498687"/>
            <a:ext cx="1190171" cy="377371"/>
          </a:xfrm>
          <a:prstGeom prst="rect">
            <a:avLst/>
          </a:prstGeom>
        </p:spPr>
        <p:txBody>
          <a:bodyPr vert="horz" wrap="none" lIns="0" tIns="45720" rIns="91440" bIns="45720" rtlCol="0">
            <a:noAutofit/>
          </a:bodyPr>
          <a:lstStyle/>
          <a:p>
            <a: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itchFamily="2" charset="2"/>
              <a:buNone/>
              <a:tabLst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Insights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  <a:sym typeface="Symbol"/>
              </a:rPr>
              <a:t>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5394552" y="1786912"/>
            <a:ext cx="1551387" cy="1506567"/>
          </a:xfrm>
          <a:prstGeom prst="ellipse">
            <a:avLst/>
          </a:prstGeom>
          <a:solidFill>
            <a:srgbClr val="00206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473873" y="2281264"/>
            <a:ext cx="1502524" cy="364088"/>
          </a:xfrm>
          <a:prstGeom prst="rect">
            <a:avLst/>
          </a:prstGeom>
        </p:spPr>
        <p:txBody>
          <a:bodyPr vert="horz" wrap="none" lIns="0" tIns="45720" rIns="91440" bIns="45720" rtlCol="0">
            <a:noAutofit/>
          </a:bodyPr>
          <a:lstStyle/>
          <a:p>
            <a:pPr marL="342900" marR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itchFamily="2" charset="2"/>
              <a:buNone/>
              <a:tabLst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Product</a:t>
            </a:r>
          </a:p>
        </p:txBody>
      </p:sp>
      <p:sp>
        <p:nvSpPr>
          <p:cNvPr id="7" name="Oval 6"/>
          <p:cNvSpPr/>
          <p:nvPr/>
        </p:nvSpPr>
        <p:spPr>
          <a:xfrm>
            <a:off x="5450956" y="4374514"/>
            <a:ext cx="1551387" cy="1506567"/>
          </a:xfrm>
          <a:prstGeom prst="ellipse">
            <a:avLst/>
          </a:prstGeom>
          <a:solidFill>
            <a:schemeClr val="accent4">
              <a:lumMod val="5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544792" y="4883380"/>
            <a:ext cx="1502524" cy="364088"/>
          </a:xfrm>
          <a:prstGeom prst="rect">
            <a:avLst/>
          </a:prstGeom>
        </p:spPr>
        <p:txBody>
          <a:bodyPr vert="horz" wrap="none" lIns="0" tIns="45720" rIns="91440" bIns="45720" rtlCol="0">
            <a:noAutofit/>
          </a:bodyPr>
          <a:lstStyle/>
          <a:p>
            <a:pPr marL="342900" marR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itchFamily="2" charset="2"/>
              <a:buNone/>
              <a:tabLst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Science</a:t>
            </a:r>
          </a:p>
        </p:txBody>
      </p:sp>
      <p:sp>
        <p:nvSpPr>
          <p:cNvPr id="9" name="Oval 8"/>
          <p:cNvSpPr/>
          <p:nvPr/>
        </p:nvSpPr>
        <p:spPr>
          <a:xfrm>
            <a:off x="2196683" y="4374514"/>
            <a:ext cx="1551387" cy="1506567"/>
          </a:xfrm>
          <a:prstGeom prst="ellipse">
            <a:avLst/>
          </a:prstGeom>
          <a:solidFill>
            <a:schemeClr val="accent5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233329" y="4868867"/>
            <a:ext cx="1502525" cy="364088"/>
          </a:xfrm>
          <a:prstGeom prst="rect">
            <a:avLst/>
          </a:prstGeom>
          <a:noFill/>
        </p:spPr>
        <p:txBody>
          <a:bodyPr vert="horz" wrap="none" lIns="0" tIns="45720" rIns="91440" bIns="45720" rtlCol="0">
            <a:noAutofit/>
          </a:bodyPr>
          <a:lstStyle/>
          <a:p>
            <a:pPr marL="342900" marR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itchFamily="2" charset="2"/>
              <a:buNone/>
              <a:tabLst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Data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4069794" y="5073028"/>
            <a:ext cx="1106424" cy="489634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172252" y="1750061"/>
            <a:ext cx="1551387" cy="1506567"/>
          </a:xfrm>
          <a:prstGeom prst="ellipse">
            <a:avLst/>
          </a:prstGeom>
          <a:solidFill>
            <a:schemeClr val="accent2">
              <a:lumMod val="7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237926" y="2258061"/>
            <a:ext cx="1502524" cy="364088"/>
          </a:xfrm>
          <a:prstGeom prst="rect">
            <a:avLst/>
          </a:prstGeom>
        </p:spPr>
        <p:txBody>
          <a:bodyPr vert="horz" wrap="none" lIns="0" tIns="45720" rIns="91440" bIns="45720" rtlCol="0">
            <a:noAutofit/>
          </a:bodyPr>
          <a:lstStyle/>
          <a:p>
            <a:pPr marL="342900" marR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itchFamily="2" charset="2"/>
              <a:buNone/>
              <a:tabLst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User</a:t>
            </a:r>
          </a:p>
        </p:txBody>
      </p:sp>
      <p:sp>
        <p:nvSpPr>
          <p:cNvPr id="22" name="Right Arrow 21"/>
          <p:cNvSpPr/>
          <p:nvPr/>
        </p:nvSpPr>
        <p:spPr>
          <a:xfrm flipH="1">
            <a:off x="3904777" y="2303880"/>
            <a:ext cx="1106799" cy="489634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 rot="16200000" flipH="1">
            <a:off x="2596032" y="3533616"/>
            <a:ext cx="728212" cy="476410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 rot="5400000" flipH="1" flipV="1">
            <a:off x="5864333" y="3544431"/>
            <a:ext cx="728212" cy="476410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755893" y="3497853"/>
            <a:ext cx="1095838" cy="377371"/>
          </a:xfrm>
          <a:prstGeom prst="rect">
            <a:avLst/>
          </a:prstGeom>
        </p:spPr>
        <p:txBody>
          <a:bodyPr vert="horz" wrap="none" lIns="0" tIns="45720" rIns="91440" bIns="45720" rtlCol="0">
            <a:noAutofit/>
          </a:bodyPr>
          <a:lstStyle/>
          <a:p>
            <a: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itchFamily="2" charset="2"/>
              <a:buNone/>
              <a:tabLst/>
            </a:pPr>
            <a:r>
              <a:rPr lang="en-US" sz="2000" b="1" dirty="0" err="1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Virality</a:t>
            </a:r>
            <a:r>
              <a:rPr kumimoji="0" lang="en-US" sz="2000" b="1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kumimoji="0" lang="en-US" sz="2000" b="1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  <a:sym typeface="Symbol"/>
              </a:rPr>
              <a:t></a:t>
            </a:r>
            <a:endParaRPr kumimoji="0" lang="en-US" sz="2000" b="1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236502" y="4656722"/>
            <a:ext cx="1095838" cy="377371"/>
          </a:xfrm>
          <a:prstGeom prst="rect">
            <a:avLst/>
          </a:prstGeom>
        </p:spPr>
        <p:txBody>
          <a:bodyPr vert="horz" wrap="none" lIns="0" tIns="45720" rIns="91440" bIns="45720" rtlCol="0">
            <a:noAutofit/>
          </a:bodyPr>
          <a:lstStyle/>
          <a:p>
            <a:pPr marL="342900" marR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 pitchFamily="2" charset="2"/>
              <a:buNone/>
              <a:tabLst/>
            </a:pPr>
            <a:r>
              <a:rPr lang="en-US" sz="2000" b="1" noProof="0" dirty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Signals</a:t>
            </a:r>
            <a:r>
              <a:rPr kumimoji="0" lang="en-US" sz="2000" b="1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kumimoji="0" lang="en-US" sz="2000" b="1" u="none" strike="noStrike" kern="1200" cap="none" spc="0" normalizeH="0" baseline="0" noProof="0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  <a:sym typeface="Symbol"/>
              </a:rPr>
              <a:t></a:t>
            </a:r>
            <a:endParaRPr kumimoji="0" lang="en-US" sz="2000" b="1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75000"/>
                </a:schemeClr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9261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846030"/>
            <a:ext cx="8229600" cy="4022870"/>
          </a:xfrm>
        </p:spPr>
        <p:txBody>
          <a:bodyPr>
            <a:normAutofit/>
          </a:bodyPr>
          <a:lstStyle/>
          <a:p>
            <a:r>
              <a:rPr lang="en-US" dirty="0"/>
              <a:t>The success for business not only depends on software, but how they build software</a:t>
            </a:r>
          </a:p>
          <a:p>
            <a:r>
              <a:rPr lang="en-US" dirty="0"/>
              <a:t>Apache Kafka offers a new platform than traditional database</a:t>
            </a:r>
          </a:p>
          <a:p>
            <a:r>
              <a:rPr lang="en-US" dirty="0"/>
              <a:t>This is an exciting time to work on streams</a:t>
            </a:r>
          </a:p>
        </p:txBody>
      </p:sp>
    </p:spTree>
    <p:extLst>
      <p:ext uri="{BB962C8B-B14F-4D97-AF65-F5344CB8AC3E}">
        <p14:creationId xmlns:p14="http://schemas.microsoft.com/office/powerpoint/2010/main" val="2626817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database driven architecture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5B1654D6-6FF9-2643-BCD2-FCEBDE63503B}"/>
              </a:ext>
            </a:extLst>
          </p:cNvPr>
          <p:cNvSpPr/>
          <p:nvPr/>
        </p:nvSpPr>
        <p:spPr>
          <a:xfrm>
            <a:off x="3616035" y="3604406"/>
            <a:ext cx="1415536" cy="1325046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database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94CC543-D8E6-9D41-90E6-2794E2E4888D}"/>
              </a:ext>
            </a:extLst>
          </p:cNvPr>
          <p:cNvSpPr/>
          <p:nvPr/>
        </p:nvSpPr>
        <p:spPr>
          <a:xfrm>
            <a:off x="2003365" y="1978433"/>
            <a:ext cx="1313413" cy="6400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web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01EB630-5E88-2F48-BD4F-7B837807C43B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2660072" y="2618512"/>
            <a:ext cx="1686280" cy="981668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9E7294F-8DF5-0E49-B41E-E05D36094342}"/>
              </a:ext>
            </a:extLst>
          </p:cNvPr>
          <p:cNvSpPr/>
          <p:nvPr/>
        </p:nvSpPr>
        <p:spPr>
          <a:xfrm>
            <a:off x="5170517" y="1978433"/>
            <a:ext cx="1313413" cy="6400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web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application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850AA65-2C47-9840-A762-4573D4421F39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4346352" y="2618512"/>
            <a:ext cx="1480872" cy="981668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4065373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Realization #1: Event &gt;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State: I work at Confluent</a:t>
            </a:r>
          </a:p>
          <a:p>
            <a:r>
              <a:rPr lang="en-US" dirty="0"/>
              <a:t>Event: I changed job to work at Confluent</a:t>
            </a:r>
          </a:p>
        </p:txBody>
      </p:sp>
    </p:spTree>
    <p:extLst>
      <p:ext uri="{BB962C8B-B14F-4D97-AF65-F5344CB8AC3E}">
        <p14:creationId xmlns:p14="http://schemas.microsoft.com/office/powerpoint/2010/main" val="254567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driven microservices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F24E2C-D9D9-3248-9B57-D705544DF3D3}"/>
              </a:ext>
            </a:extLst>
          </p:cNvPr>
          <p:cNvSpPr/>
          <p:nvPr/>
        </p:nvSpPr>
        <p:spPr>
          <a:xfrm>
            <a:off x="5170516" y="1945178"/>
            <a:ext cx="1612670" cy="87283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member recommendation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C79FC9-95C3-3C42-9372-25D8DF1BE7C7}"/>
              </a:ext>
            </a:extLst>
          </p:cNvPr>
          <p:cNvSpPr/>
          <p:nvPr/>
        </p:nvSpPr>
        <p:spPr>
          <a:xfrm>
            <a:off x="5170516" y="3244734"/>
            <a:ext cx="1612670" cy="87283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search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index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5030F4-8ADF-9A42-A1CA-60B2815C902E}"/>
              </a:ext>
            </a:extLst>
          </p:cNvPr>
          <p:cNvSpPr/>
          <p:nvPr/>
        </p:nvSpPr>
        <p:spPr>
          <a:xfrm>
            <a:off x="5170516" y="4677294"/>
            <a:ext cx="1612670" cy="87283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graph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engine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D624CF-20FD-C04A-93AD-BC9938902549}"/>
              </a:ext>
            </a:extLst>
          </p:cNvPr>
          <p:cNvSpPr/>
          <p:nvPr/>
        </p:nvSpPr>
        <p:spPr>
          <a:xfrm>
            <a:off x="1341120" y="3244734"/>
            <a:ext cx="1612670" cy="87283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new job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description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C93A615-0598-824D-A3F8-8906CC9687B2}"/>
              </a:ext>
            </a:extLst>
          </p:cNvPr>
          <p:cNvCxnSpPr>
            <a:stCxn id="10" idx="3"/>
            <a:endCxn id="6" idx="1"/>
          </p:cNvCxnSpPr>
          <p:nvPr/>
        </p:nvCxnSpPr>
        <p:spPr>
          <a:xfrm flipV="1">
            <a:off x="2953790" y="2381597"/>
            <a:ext cx="2216726" cy="1299556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D7D9841-CEC6-FC46-B1B2-D5FBCFA32775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2953790" y="3681153"/>
            <a:ext cx="2216726" cy="0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2A16CCD-2DFE-A74E-A3B5-6CA134263C6B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2953790" y="3681153"/>
            <a:ext cx="2216726" cy="1432560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435194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Realization #2: leverage non-transactional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Business metrics</a:t>
            </a:r>
          </a:p>
          <a:p>
            <a:pPr lvl="1"/>
            <a:r>
              <a:rPr lang="en-US" dirty="0"/>
              <a:t>clicks, search keywords, pageviews</a:t>
            </a:r>
          </a:p>
          <a:p>
            <a:r>
              <a:rPr lang="en-US" dirty="0"/>
              <a:t>Operational metrics</a:t>
            </a:r>
          </a:p>
          <a:p>
            <a:pPr lvl="1"/>
            <a:r>
              <a:rPr lang="en-US" dirty="0"/>
              <a:t>requests/sec, request types/sec</a:t>
            </a:r>
          </a:p>
          <a:p>
            <a:r>
              <a:rPr lang="en-US" dirty="0"/>
              <a:t>Application logs</a:t>
            </a:r>
          </a:p>
          <a:p>
            <a:pPr lvl="1"/>
            <a:r>
              <a:rPr lang="en-US" dirty="0"/>
              <a:t>service calls, errors</a:t>
            </a:r>
          </a:p>
          <a:p>
            <a:r>
              <a:rPr lang="en-US" dirty="0"/>
              <a:t>IOT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77160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014" y="2452572"/>
            <a:ext cx="8229600" cy="1143000"/>
          </a:xfrm>
        </p:spPr>
        <p:txBody>
          <a:bodyPr/>
          <a:lstStyle/>
          <a:p>
            <a:r>
              <a:rPr lang="en-US" dirty="0"/>
              <a:t>Database a mismatch for both! </a:t>
            </a:r>
          </a:p>
        </p:txBody>
      </p:sp>
    </p:spTree>
    <p:extLst>
      <p:ext uri="{BB962C8B-B14F-4D97-AF65-F5344CB8AC3E}">
        <p14:creationId xmlns:p14="http://schemas.microsoft.com/office/powerpoint/2010/main" val="2832158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Mismatch #1: no first class API for events </a:t>
            </a:r>
          </a:p>
        </p:txBody>
      </p:sp>
      <p:sp>
        <p:nvSpPr>
          <p:cNvPr id="4" name="Can 3">
            <a:extLst>
              <a:ext uri="{FF2B5EF4-FFF2-40B4-BE49-F238E27FC236}">
                <a16:creationId xmlns:a16="http://schemas.microsoft.com/office/drawing/2014/main" id="{1F67958E-5151-E24D-85FF-F8EEFF5F2FF7}"/>
              </a:ext>
            </a:extLst>
          </p:cNvPr>
          <p:cNvSpPr/>
          <p:nvPr/>
        </p:nvSpPr>
        <p:spPr>
          <a:xfrm>
            <a:off x="2244436" y="2515434"/>
            <a:ext cx="1415536" cy="1981756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DE9EB176-3A29-CF4D-B68A-04522C719599}"/>
              </a:ext>
            </a:extLst>
          </p:cNvPr>
          <p:cNvSpPr/>
          <p:nvPr/>
        </p:nvSpPr>
        <p:spPr>
          <a:xfrm rot="5400000">
            <a:off x="2755686" y="3558881"/>
            <a:ext cx="450424" cy="1087180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7FEDAA-8B5D-E242-A13A-9B84C56C02B3}"/>
              </a:ext>
            </a:extLst>
          </p:cNvPr>
          <p:cNvSpPr txBox="1"/>
          <p:nvPr/>
        </p:nvSpPr>
        <p:spPr>
          <a:xfrm>
            <a:off x="2456085" y="2511209"/>
            <a:ext cx="1037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database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59D702-DCFA-544F-9FE6-C47D3934CB99}"/>
              </a:ext>
            </a:extLst>
          </p:cNvPr>
          <p:cNvSpPr txBox="1"/>
          <p:nvPr/>
        </p:nvSpPr>
        <p:spPr>
          <a:xfrm>
            <a:off x="2737806" y="3960389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018731-3515-0145-A355-76258A612160}"/>
              </a:ext>
            </a:extLst>
          </p:cNvPr>
          <p:cNvSpPr/>
          <p:nvPr/>
        </p:nvSpPr>
        <p:spPr>
          <a:xfrm>
            <a:off x="2437308" y="3009642"/>
            <a:ext cx="1037335" cy="644435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table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837FD3-9C82-5847-BAB2-4F8BB9FB72A8}"/>
              </a:ext>
            </a:extLst>
          </p:cNvPr>
          <p:cNvSpPr/>
          <p:nvPr/>
        </p:nvSpPr>
        <p:spPr>
          <a:xfrm>
            <a:off x="5843845" y="1945178"/>
            <a:ext cx="1612670" cy="87283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member recommendation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F24BEE-0B05-3940-AE1E-93612D945E83}"/>
              </a:ext>
            </a:extLst>
          </p:cNvPr>
          <p:cNvSpPr/>
          <p:nvPr/>
        </p:nvSpPr>
        <p:spPr>
          <a:xfrm>
            <a:off x="5843845" y="3244734"/>
            <a:ext cx="1612670" cy="87283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search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index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30309C-7444-4342-8DE0-9BC209BB90CB}"/>
              </a:ext>
            </a:extLst>
          </p:cNvPr>
          <p:cNvSpPr/>
          <p:nvPr/>
        </p:nvSpPr>
        <p:spPr>
          <a:xfrm>
            <a:off x="5843845" y="4677294"/>
            <a:ext cx="1612670" cy="87283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graph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engine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9105F5-ABCE-6646-AB45-66E40EB06B7A}"/>
              </a:ext>
            </a:extLst>
          </p:cNvPr>
          <p:cNvCxnSpPr>
            <a:cxnSpLocks/>
            <a:endCxn id="11" idx="1"/>
          </p:cNvCxnSpPr>
          <p:nvPr/>
        </p:nvCxnSpPr>
        <p:spPr>
          <a:xfrm flipV="1">
            <a:off x="3659972" y="2381597"/>
            <a:ext cx="2183873" cy="863137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300F934-4526-9C41-ABC1-661B68D07135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659972" y="3309851"/>
            <a:ext cx="2183873" cy="371302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AF6CEE4-3155-1447-9DE0-DD3BF7568D03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659972" y="3377738"/>
            <a:ext cx="2183873" cy="1735975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 w="med" len="lg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2A54740-55A8-694F-B2A4-46174D4E0774}"/>
              </a:ext>
            </a:extLst>
          </p:cNvPr>
          <p:cNvSpPr txBox="1"/>
          <p:nvPr/>
        </p:nvSpPr>
        <p:spPr>
          <a:xfrm>
            <a:off x="4614976" y="2455967"/>
            <a:ext cx="5036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SQL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859BB51-258F-1243-8C65-CCCBF1B7DBB7}"/>
              </a:ext>
            </a:extLst>
          </p:cNvPr>
          <p:cNvSpPr txBox="1"/>
          <p:nvPr/>
        </p:nvSpPr>
        <p:spPr>
          <a:xfrm>
            <a:off x="4614976" y="3196935"/>
            <a:ext cx="5036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SQL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8B6F9E-11CB-3E46-BD1D-1268356B3340}"/>
              </a:ext>
            </a:extLst>
          </p:cNvPr>
          <p:cNvSpPr txBox="1"/>
          <p:nvPr/>
        </p:nvSpPr>
        <p:spPr>
          <a:xfrm>
            <a:off x="4621650" y="3918980"/>
            <a:ext cx="5036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SQL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7A244D-433D-5C4F-BECE-67953FF9A9DF}"/>
              </a:ext>
            </a:extLst>
          </p:cNvPr>
          <p:cNvSpPr txBox="1"/>
          <p:nvPr/>
        </p:nvSpPr>
        <p:spPr>
          <a:xfrm>
            <a:off x="2809703" y="5961692"/>
            <a:ext cx="3973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Tremendous load pressure on database!</a:t>
            </a:r>
          </a:p>
        </p:txBody>
      </p:sp>
    </p:spTree>
    <p:extLst>
      <p:ext uri="{BB962C8B-B14F-4D97-AF65-F5344CB8AC3E}">
        <p14:creationId xmlns:p14="http://schemas.microsoft.com/office/powerpoint/2010/main" val="367525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20802</TotalTime>
  <Words>848</Words>
  <Application>Microsoft Macintosh PowerPoint</Application>
  <PresentationFormat>On-screen Show (4:3)</PresentationFormat>
  <Paragraphs>246</Paragraphs>
  <Slides>30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Consolas</vt:lpstr>
      <vt:lpstr>Courier New</vt:lpstr>
      <vt:lpstr>Roboto</vt:lpstr>
      <vt:lpstr>Roboto Light</vt:lpstr>
      <vt:lpstr>Wingdings</vt:lpstr>
      <vt:lpstr>Office Theme</vt:lpstr>
      <vt:lpstr>Apache Kafka and the Rise of Event-Driven Microservices</vt:lpstr>
      <vt:lpstr>PowerPoint Presentation</vt:lpstr>
      <vt:lpstr>It’s all about data!</vt:lpstr>
      <vt:lpstr>Initial database driven architecture</vt:lpstr>
      <vt:lpstr>Realization #1: Event &gt; State</vt:lpstr>
      <vt:lpstr>Event driven microservices</vt:lpstr>
      <vt:lpstr>Realization #2: leverage non-transactional data</vt:lpstr>
      <vt:lpstr>Database a mismatch for both! </vt:lpstr>
      <vt:lpstr>Mismatch #1: no first class API for events </vt:lpstr>
      <vt:lpstr>Mismatch #2: not suitable for non-transactional data </vt:lpstr>
      <vt:lpstr>Danger of Point-to-point Pipelines</vt:lpstr>
      <vt:lpstr>Ideal Architecture</vt:lpstr>
      <vt:lpstr>1st Attempt: Don’t Reinvent the Wheels</vt:lpstr>
      <vt:lpstr>PowerPoint Presentation</vt:lpstr>
      <vt:lpstr>Version 1 of Kafka</vt:lpstr>
      <vt:lpstr>Design #1: log as first a class citizen</vt:lpstr>
      <vt:lpstr>Design #1: log as first a class citizen</vt:lpstr>
      <vt:lpstr>Design #1: log as first a class citizen</vt:lpstr>
      <vt:lpstr>Design #1: log as first a class citizen</vt:lpstr>
      <vt:lpstr>Design #2: distributed architecture</vt:lpstr>
      <vt:lpstr>Kafka at LinkedIn in 2011</vt:lpstr>
      <vt:lpstr>Kafka =&gt; Apache in 2011</vt:lpstr>
      <vt:lpstr>PowerPoint Presentation</vt:lpstr>
      <vt:lpstr>Carnival cruise line</vt:lpstr>
      <vt:lpstr>Building the processing layer</vt:lpstr>
      <vt:lpstr>Kafka Streams</vt:lpstr>
      <vt:lpstr>KSQL (from Confluent)</vt:lpstr>
      <vt:lpstr>Event driven platform</vt:lpstr>
      <vt:lpstr>Still interesting work ahead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 Rao</dc:creator>
  <cp:lastModifiedBy>Jun Rao</cp:lastModifiedBy>
  <cp:revision>219</cp:revision>
  <dcterms:created xsi:type="dcterms:W3CDTF">2015-01-23T20:39:14Z</dcterms:created>
  <dcterms:modified xsi:type="dcterms:W3CDTF">2019-08-26T16:36:50Z</dcterms:modified>
</cp:coreProperties>
</file>

<file path=docProps/thumbnail.jpeg>
</file>